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6" r:id="rId3"/>
    <p:sldId id="267" r:id="rId4"/>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06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4312298" y="22302"/>
            <a:ext cx="10306950" cy="8229600"/>
          </a:xfrm>
          <a:prstGeom prst="rect">
            <a:avLst/>
          </a:prstGeom>
          <a:solidFill>
            <a:srgbClr val="272525"/>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11151"/>
            <a:ext cx="5486400" cy="8229600"/>
          </a:xfrm>
          <a:prstGeom prst="rect">
            <a:avLst/>
          </a:prstGeom>
        </p:spPr>
      </p:pic>
      <p:sp>
        <p:nvSpPr>
          <p:cNvPr id="6" name="Text 2"/>
          <p:cNvSpPr/>
          <p:nvPr/>
        </p:nvSpPr>
        <p:spPr>
          <a:xfrm>
            <a:off x="6350437" y="2074902"/>
            <a:ext cx="7415927" cy="2129314"/>
          </a:xfrm>
          <a:prstGeom prst="rect">
            <a:avLst/>
          </a:prstGeom>
          <a:noFill/>
          <a:ln/>
        </p:spPr>
        <p:txBody>
          <a:bodyPr wrap="square" rtlCol="0" anchor="t"/>
          <a:lstStyle/>
          <a:p>
            <a:pPr marL="0" indent="0">
              <a:lnSpc>
                <a:spcPts val="8384"/>
              </a:lnSpc>
              <a:buNone/>
            </a:pPr>
            <a:endParaRPr lang="en-US" sz="6707" dirty="0"/>
          </a:p>
        </p:txBody>
      </p:sp>
      <p:sp>
        <p:nvSpPr>
          <p:cNvPr id="7" name="Text 3"/>
          <p:cNvSpPr/>
          <p:nvPr/>
        </p:nvSpPr>
        <p:spPr>
          <a:xfrm>
            <a:off x="6350437" y="4574500"/>
            <a:ext cx="7415927" cy="1580198"/>
          </a:xfrm>
          <a:prstGeom prst="rect">
            <a:avLst/>
          </a:prstGeom>
          <a:noFill/>
          <a:ln/>
        </p:spPr>
        <p:txBody>
          <a:bodyPr wrap="square" rtlCol="0" anchor="t"/>
          <a:lstStyle/>
          <a:p>
            <a:pPr marL="0" indent="0">
              <a:lnSpc>
                <a:spcPts val="3110"/>
              </a:lnSpc>
              <a:buNone/>
            </a:pPr>
            <a:endParaRPr lang="en-US" sz="1944" dirty="0"/>
          </a:p>
        </p:txBody>
      </p:sp>
      <p:pic>
        <p:nvPicPr>
          <p:cNvPr id="9" name="Image 1" descr="P4#yIS1">
            <a:extLst>
              <a:ext uri="{FF2B5EF4-FFF2-40B4-BE49-F238E27FC236}">
                <a16:creationId xmlns:a16="http://schemas.microsoft.com/office/drawing/2014/main" id="{40262FCE-DEA2-DDD9-41E3-DBFB4AED4AE1}"/>
              </a:ext>
            </a:extLst>
          </p:cNvPr>
          <p:cNvPicPr/>
          <p:nvPr/>
        </p:nvPicPr>
        <p:blipFill>
          <a:blip r:embed="rId4" cstate="print"/>
          <a:stretch>
            <a:fillRect/>
          </a:stretch>
        </p:blipFill>
        <p:spPr>
          <a:xfrm>
            <a:off x="296278" y="219923"/>
            <a:ext cx="1777849" cy="1397004"/>
          </a:xfrm>
          <a:prstGeom prst="rect">
            <a:avLst/>
          </a:prstGeom>
        </p:spPr>
      </p:pic>
      <p:pic>
        <p:nvPicPr>
          <p:cNvPr id="12" name="Picture 11">
            <a:extLst>
              <a:ext uri="{FF2B5EF4-FFF2-40B4-BE49-F238E27FC236}">
                <a16:creationId xmlns:a16="http://schemas.microsoft.com/office/drawing/2014/main" id="{5E1C2A8A-61A9-4EFF-5833-0D57EAF3DA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00878" y="197021"/>
            <a:ext cx="1803529" cy="1341246"/>
          </a:xfrm>
          <a:prstGeom prst="rect">
            <a:avLst/>
          </a:prstGeom>
        </p:spPr>
      </p:pic>
      <p:pic>
        <p:nvPicPr>
          <p:cNvPr id="13" name="Picture 12">
            <a:extLst>
              <a:ext uri="{FF2B5EF4-FFF2-40B4-BE49-F238E27FC236}">
                <a16:creationId xmlns:a16="http://schemas.microsoft.com/office/drawing/2014/main" id="{5767CAE4-6580-E507-F2B1-939CAE629676}"/>
              </a:ext>
            </a:extLst>
          </p:cNvPr>
          <p:cNvPicPr>
            <a:picLocks noChangeAspect="1"/>
          </p:cNvPicPr>
          <p:nvPr/>
        </p:nvPicPr>
        <p:blipFill rotWithShape="1">
          <a:blip r:embed="rId6"/>
          <a:srcRect b="12165"/>
          <a:stretch/>
        </p:blipFill>
        <p:spPr>
          <a:xfrm>
            <a:off x="4532789" y="2125197"/>
            <a:ext cx="1806496" cy="1355138"/>
          </a:xfrm>
          <a:prstGeom prst="rect">
            <a:avLst/>
          </a:prstGeom>
        </p:spPr>
      </p:pic>
      <p:sp>
        <p:nvSpPr>
          <p:cNvPr id="15" name="TextBox 14">
            <a:extLst>
              <a:ext uri="{FF2B5EF4-FFF2-40B4-BE49-F238E27FC236}">
                <a16:creationId xmlns:a16="http://schemas.microsoft.com/office/drawing/2014/main" id="{20B113AD-330E-5103-91B5-6C2460141EDA}"/>
              </a:ext>
            </a:extLst>
          </p:cNvPr>
          <p:cNvSpPr txBox="1"/>
          <p:nvPr/>
        </p:nvSpPr>
        <p:spPr>
          <a:xfrm>
            <a:off x="3200400" y="433167"/>
            <a:ext cx="7359804" cy="923330"/>
          </a:xfrm>
          <a:prstGeom prst="rect">
            <a:avLst/>
          </a:prstGeom>
          <a:noFill/>
        </p:spPr>
        <p:txBody>
          <a:bodyPr wrap="square">
            <a:spAutoFit/>
          </a:bodyPr>
          <a:lstStyle/>
          <a:p>
            <a:r>
              <a:rPr lang="en-US" sz="2700" b="1" dirty="0">
                <a:solidFill>
                  <a:schemeClr val="accent5">
                    <a:lumMod val="75000"/>
                  </a:schemeClr>
                </a:solidFill>
                <a:latin typeface="Times New Roman" panose="02020603050405020304" pitchFamily="18" charset="0"/>
                <a:cs typeface="Times New Roman" panose="02020603050405020304" pitchFamily="18" charset="0"/>
              </a:rPr>
              <a:t>RAJEEV INSTITUTE OF TECHNOLOGY,</a:t>
            </a:r>
            <a:br>
              <a:rPr lang="en-US" sz="2700" b="1" dirty="0">
                <a:solidFill>
                  <a:schemeClr val="accent5">
                    <a:lumMod val="75000"/>
                  </a:schemeClr>
                </a:solidFill>
                <a:latin typeface="Times New Roman" panose="02020603050405020304" pitchFamily="18" charset="0"/>
                <a:cs typeface="Times New Roman" panose="02020603050405020304" pitchFamily="18" charset="0"/>
              </a:rPr>
            </a:br>
            <a:r>
              <a:rPr lang="en-US" sz="2700" b="1" dirty="0">
                <a:solidFill>
                  <a:schemeClr val="accent5">
                    <a:lumMod val="75000"/>
                  </a:schemeClr>
                </a:solidFill>
                <a:latin typeface="Times New Roman" panose="02020603050405020304" pitchFamily="18" charset="0"/>
                <a:cs typeface="Times New Roman" panose="02020603050405020304" pitchFamily="18" charset="0"/>
              </a:rPr>
              <a:t>                         HASSAN. </a:t>
            </a:r>
            <a:endParaRPr lang="en-IN" sz="2700" dirty="0">
              <a:solidFill>
                <a:schemeClr val="accent5">
                  <a:lumMod val="75000"/>
                </a:schemeClr>
              </a:solidFill>
            </a:endParaRPr>
          </a:p>
        </p:txBody>
      </p:sp>
      <p:sp>
        <p:nvSpPr>
          <p:cNvPr id="17" name="TextBox 16">
            <a:extLst>
              <a:ext uri="{FF2B5EF4-FFF2-40B4-BE49-F238E27FC236}">
                <a16:creationId xmlns:a16="http://schemas.microsoft.com/office/drawing/2014/main" id="{BA0C59E0-C4A2-CD4B-F254-890E2150CA78}"/>
              </a:ext>
            </a:extLst>
          </p:cNvPr>
          <p:cNvSpPr txBox="1"/>
          <p:nvPr/>
        </p:nvSpPr>
        <p:spPr>
          <a:xfrm>
            <a:off x="2743200" y="1647537"/>
            <a:ext cx="9554170" cy="400110"/>
          </a:xfrm>
          <a:prstGeom prst="rect">
            <a:avLst/>
          </a:prstGeom>
          <a:noFill/>
        </p:spPr>
        <p:txBody>
          <a:bodyPr wrap="square">
            <a:spAutoFit/>
          </a:bodyPr>
          <a:lstStyle/>
          <a:p>
            <a:r>
              <a:rPr lang="en-IN" sz="2000" b="1" dirty="0">
                <a:solidFill>
                  <a:schemeClr val="bg2"/>
                </a:solidFill>
                <a:effectLst>
                  <a:reflection blurRad="12700" stA="0" endPos="81000" dir="5400000" sy="-100000" algn="bl" rotWithShape="0"/>
                </a:effectLst>
                <a:latin typeface="Times New Roman" panose="02020603050405020304" pitchFamily="18" charset="0"/>
                <a:cs typeface="Times New Roman" panose="02020603050405020304" pitchFamily="18" charset="0"/>
              </a:rPr>
              <a:t>DEPARTMENT OF COMPUTER  SCIENCE  AND ENGINEERING</a:t>
            </a:r>
            <a:endParaRPr lang="en-IN" sz="2000" dirty="0">
              <a:solidFill>
                <a:schemeClr val="bg2"/>
              </a:solidFill>
            </a:endParaRPr>
          </a:p>
        </p:txBody>
      </p:sp>
      <p:sp>
        <p:nvSpPr>
          <p:cNvPr id="21" name="TextBox 20">
            <a:extLst>
              <a:ext uri="{FF2B5EF4-FFF2-40B4-BE49-F238E27FC236}">
                <a16:creationId xmlns:a16="http://schemas.microsoft.com/office/drawing/2014/main" id="{8A289D97-7391-3CC5-73BA-37DCA6FA9688}"/>
              </a:ext>
            </a:extLst>
          </p:cNvPr>
          <p:cNvSpPr txBox="1"/>
          <p:nvPr/>
        </p:nvSpPr>
        <p:spPr>
          <a:xfrm>
            <a:off x="296278" y="3557884"/>
            <a:ext cx="13653898" cy="477054"/>
          </a:xfrm>
          <a:prstGeom prst="rect">
            <a:avLst/>
          </a:prstGeom>
          <a:noFill/>
        </p:spPr>
        <p:txBody>
          <a:bodyPr wrap="square">
            <a:spAutoFit/>
          </a:bodyPr>
          <a:lstStyle/>
          <a:p>
            <a:pPr algn="ctr"/>
            <a:r>
              <a:rPr lang="en-US" sz="2500" b="1" dirty="0">
                <a:solidFill>
                  <a:schemeClr val="accent6">
                    <a:lumMod val="75000"/>
                  </a:schemeClr>
                </a:solidFill>
                <a:latin typeface="Times New Roman" panose="02020603050405020304" pitchFamily="18" charset="0"/>
                <a:cs typeface="Times New Roman" panose="02020603050405020304" pitchFamily="18" charset="0"/>
              </a:rPr>
              <a:t>COMPUTER GRAPHICS AND IMAGE PROCESSING MINI PROJECT</a:t>
            </a:r>
            <a:endParaRPr lang="en-IN" sz="25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E283975-B0C9-F049-08EF-F322AD179A84}"/>
              </a:ext>
            </a:extLst>
          </p:cNvPr>
          <p:cNvSpPr txBox="1"/>
          <p:nvPr/>
        </p:nvSpPr>
        <p:spPr>
          <a:xfrm>
            <a:off x="3096977" y="4143349"/>
            <a:ext cx="7359804" cy="369332"/>
          </a:xfrm>
          <a:prstGeom prst="rect">
            <a:avLst/>
          </a:prstGeom>
          <a:noFill/>
        </p:spPr>
        <p:txBody>
          <a:bodyPr wrap="square">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“SAILING OF SHIP DURING DAY AND NIGHT”           </a:t>
            </a:r>
            <a:endParaRPr lang="en-IN" dirty="0"/>
          </a:p>
        </p:txBody>
      </p:sp>
      <p:sp>
        <p:nvSpPr>
          <p:cNvPr id="25" name="TextBox 24">
            <a:extLst>
              <a:ext uri="{FF2B5EF4-FFF2-40B4-BE49-F238E27FC236}">
                <a16:creationId xmlns:a16="http://schemas.microsoft.com/office/drawing/2014/main" id="{8CAED1B8-FED9-1E19-E82D-B8F9162C9772}"/>
              </a:ext>
            </a:extLst>
          </p:cNvPr>
          <p:cNvSpPr txBox="1"/>
          <p:nvPr/>
        </p:nvSpPr>
        <p:spPr>
          <a:xfrm>
            <a:off x="981308" y="6091864"/>
            <a:ext cx="7359804" cy="1704569"/>
          </a:xfrm>
          <a:prstGeom prst="rect">
            <a:avLst/>
          </a:prstGeom>
          <a:noFill/>
        </p:spPr>
        <p:txBody>
          <a:bodyPr wrap="square">
            <a:spAutoFit/>
          </a:bodyPr>
          <a:lstStyle/>
          <a:p>
            <a:pPr lvl="0" algn="just">
              <a:lnSpc>
                <a:spcPct val="150000"/>
              </a:lnSpc>
            </a:pPr>
            <a:r>
              <a:rPr lang="en-US" dirty="0">
                <a:solidFill>
                  <a:prstClr val="black"/>
                </a:solidFill>
                <a:latin typeface="Times New Roman" panose="02020603050405020304" pitchFamily="18" charset="0"/>
                <a:cs typeface="Times New Roman" panose="02020603050405020304" pitchFamily="18" charset="0"/>
              </a:rPr>
              <a:t>UNDER THE GUIDANCE OF,</a:t>
            </a:r>
          </a:p>
          <a:p>
            <a:pPr lvl="0" algn="just">
              <a:lnSpc>
                <a:spcPct val="150000"/>
              </a:lnSpc>
            </a:pPr>
            <a:r>
              <a:rPr lang="en-IN" dirty="0">
                <a:solidFill>
                  <a:prstClr val="black"/>
                </a:solidFill>
                <a:latin typeface="Times New Roman" panose="02020603050405020304" pitchFamily="18" charset="0"/>
                <a:cs typeface="Times New Roman" panose="02020603050405020304" pitchFamily="18" charset="0"/>
              </a:rPr>
              <a:t>Mr. SANJAY M</a:t>
            </a:r>
          </a:p>
          <a:p>
            <a:pPr lvl="0" algn="just">
              <a:lnSpc>
                <a:spcPct val="150000"/>
              </a:lnSpc>
            </a:pPr>
            <a:r>
              <a:rPr lang="en-IN" dirty="0">
                <a:solidFill>
                  <a:prstClr val="black"/>
                </a:solidFill>
                <a:latin typeface="Times New Roman" panose="02020603050405020304" pitchFamily="18" charset="0"/>
                <a:cs typeface="Times New Roman" panose="02020603050405020304" pitchFamily="18" charset="0"/>
              </a:rPr>
              <a:t>DEPT. OF CSE</a:t>
            </a:r>
          </a:p>
          <a:p>
            <a:pPr lvl="0" algn="just">
              <a:lnSpc>
                <a:spcPct val="150000"/>
              </a:lnSpc>
            </a:pPr>
            <a:r>
              <a:rPr lang="en-IN" dirty="0">
                <a:solidFill>
                  <a:prstClr val="black"/>
                </a:solidFill>
                <a:latin typeface="Times New Roman" panose="02020603050405020304" pitchFamily="18" charset="0"/>
                <a:cs typeface="Times New Roman" panose="02020603050405020304" pitchFamily="18" charset="0"/>
              </a:rPr>
              <a:t>RIT , HASSAN</a:t>
            </a:r>
          </a:p>
        </p:txBody>
      </p:sp>
      <p:sp>
        <p:nvSpPr>
          <p:cNvPr id="27" name="TextBox 26">
            <a:extLst>
              <a:ext uri="{FF2B5EF4-FFF2-40B4-BE49-F238E27FC236}">
                <a16:creationId xmlns:a16="http://schemas.microsoft.com/office/drawing/2014/main" id="{4E460887-1306-3BE9-1BA7-FBC0A94CD86F}"/>
              </a:ext>
            </a:extLst>
          </p:cNvPr>
          <p:cNvSpPr txBox="1"/>
          <p:nvPr/>
        </p:nvSpPr>
        <p:spPr>
          <a:xfrm>
            <a:off x="8677230" y="5975895"/>
            <a:ext cx="7359804" cy="873572"/>
          </a:xfrm>
          <a:prstGeom prst="rect">
            <a:avLst/>
          </a:prstGeom>
          <a:noFill/>
        </p:spPr>
        <p:txBody>
          <a:bodyPr wrap="square">
            <a:spAutoFit/>
          </a:bodyPr>
          <a:lstStyle/>
          <a:p>
            <a:pPr lvl="0">
              <a:lnSpc>
                <a:spcPct val="150000"/>
              </a:lnSpc>
            </a:pPr>
            <a:r>
              <a:rPr lang="en-US" dirty="0">
                <a:solidFill>
                  <a:schemeClr val="bg1"/>
                </a:solidFill>
                <a:latin typeface="Times New Roman" panose="02020603050405020304" pitchFamily="18" charset="0"/>
                <a:cs typeface="Times New Roman" panose="02020603050405020304" pitchFamily="18" charset="0"/>
              </a:rPr>
              <a:t>SUBMITTED BY,</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MEGHANA  SHREE J(4RA21CS041)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28600" y="2438400"/>
            <a:ext cx="5029200" cy="3352800"/>
          </a:xfrm>
          <a:prstGeom prst="rect">
            <a:avLst/>
          </a:prstGeom>
        </p:spPr>
      </p:pic>
      <p:sp>
        <p:nvSpPr>
          <p:cNvPr id="6" name="Text 2"/>
          <p:cNvSpPr/>
          <p:nvPr/>
        </p:nvSpPr>
        <p:spPr>
          <a:xfrm>
            <a:off x="6126480" y="649724"/>
            <a:ext cx="4975265" cy="571500"/>
          </a:xfrm>
          <a:prstGeom prst="rect">
            <a:avLst/>
          </a:prstGeom>
          <a:noFill/>
          <a:ln/>
        </p:spPr>
        <p:txBody>
          <a:bodyPr wrap="none" rtlCol="0" anchor="t"/>
          <a:lstStyle/>
          <a:p>
            <a:pPr marL="0" indent="0">
              <a:lnSpc>
                <a:spcPts val="4500"/>
              </a:lnSpc>
              <a:buNone/>
            </a:pPr>
            <a:r>
              <a:rPr lang="en-US" sz="3600" b="1" kern="0" spc="-108" dirty="0">
                <a:solidFill>
                  <a:srgbClr val="FFFFFF"/>
                </a:solidFill>
                <a:latin typeface="Inter" pitchFamily="34" charset="0"/>
                <a:ea typeface="Inter" pitchFamily="34" charset="-122"/>
                <a:cs typeface="Inter" pitchFamily="34" charset="-120"/>
              </a:rPr>
              <a:t>Software Requirements</a:t>
            </a:r>
            <a:endParaRPr lang="en-US" sz="3600" dirty="0"/>
          </a:p>
        </p:txBody>
      </p:sp>
      <p:sp>
        <p:nvSpPr>
          <p:cNvPr id="7" name="Text 3"/>
          <p:cNvSpPr/>
          <p:nvPr/>
        </p:nvSpPr>
        <p:spPr>
          <a:xfrm>
            <a:off x="6126480" y="1495544"/>
            <a:ext cx="7863840" cy="585073"/>
          </a:xfrm>
          <a:prstGeom prst="rect">
            <a:avLst/>
          </a:prstGeom>
          <a:noFill/>
          <a:ln/>
        </p:spPr>
        <p:txBody>
          <a:bodyPr wrap="square" rtlCol="0" anchor="t"/>
          <a:lstStyle/>
          <a:p>
            <a:pPr marL="0" indent="0">
              <a:lnSpc>
                <a:spcPts val="2304"/>
              </a:lnSpc>
              <a:buNone/>
            </a:pPr>
            <a:r>
              <a:rPr lang="en-US" sz="1440" kern="0" spc="-29" dirty="0">
                <a:solidFill>
                  <a:srgbClr val="E5E0DF"/>
                </a:solidFill>
                <a:latin typeface="Inter" pitchFamily="34" charset="0"/>
                <a:ea typeface="Inter" pitchFamily="34" charset="-122"/>
                <a:cs typeface="Inter" pitchFamily="34" charset="-120"/>
              </a:rPr>
              <a:t>The software components necessary for building the simulation, including development tools, libraries, and specific software packages.</a:t>
            </a:r>
            <a:endParaRPr lang="en-US" sz="1440" dirty="0"/>
          </a:p>
        </p:txBody>
      </p:sp>
      <p:sp>
        <p:nvSpPr>
          <p:cNvPr id="8" name="Shape 4"/>
          <p:cNvSpPr/>
          <p:nvPr/>
        </p:nvSpPr>
        <p:spPr>
          <a:xfrm>
            <a:off x="6126480" y="2492097"/>
            <a:ext cx="411480" cy="411480"/>
          </a:xfrm>
          <a:prstGeom prst="roundRect">
            <a:avLst>
              <a:gd name="adj" fmla="val 20000"/>
            </a:avLst>
          </a:prstGeom>
          <a:solidFill>
            <a:srgbClr val="110080"/>
          </a:solidFill>
          <a:ln w="7620">
            <a:solidFill>
              <a:srgbClr val="2A1999"/>
            </a:solidFill>
            <a:prstDash val="solid"/>
          </a:ln>
        </p:spPr>
      </p:sp>
      <p:sp>
        <p:nvSpPr>
          <p:cNvPr id="9" name="Text 5"/>
          <p:cNvSpPr/>
          <p:nvPr/>
        </p:nvSpPr>
        <p:spPr>
          <a:xfrm>
            <a:off x="6269117" y="2560677"/>
            <a:ext cx="126087" cy="274320"/>
          </a:xfrm>
          <a:prstGeom prst="rect">
            <a:avLst/>
          </a:prstGeom>
          <a:noFill/>
          <a:ln/>
        </p:spPr>
        <p:txBody>
          <a:bodyPr wrap="none" rtlCol="0" anchor="t"/>
          <a:lstStyle/>
          <a:p>
            <a:pPr marL="0" indent="0" algn="ctr">
              <a:lnSpc>
                <a:spcPts val="2160"/>
              </a:lnSpc>
              <a:buNone/>
            </a:pPr>
            <a:r>
              <a:rPr lang="en-US" sz="2160" b="1" kern="0" spc="-65" dirty="0">
                <a:solidFill>
                  <a:srgbClr val="E5E0DF"/>
                </a:solidFill>
                <a:latin typeface="Inter" pitchFamily="34" charset="0"/>
                <a:ea typeface="Inter" pitchFamily="34" charset="-122"/>
                <a:cs typeface="Inter" pitchFamily="34" charset="-120"/>
              </a:rPr>
              <a:t>1</a:t>
            </a:r>
            <a:endParaRPr lang="en-US" sz="2160" dirty="0"/>
          </a:p>
        </p:txBody>
      </p:sp>
      <p:sp>
        <p:nvSpPr>
          <p:cNvPr id="10" name="Text 6"/>
          <p:cNvSpPr/>
          <p:nvPr/>
        </p:nvSpPr>
        <p:spPr>
          <a:xfrm>
            <a:off x="6720840" y="2492097"/>
            <a:ext cx="2346603" cy="285750"/>
          </a:xfrm>
          <a:prstGeom prst="rect">
            <a:avLst/>
          </a:prstGeom>
          <a:noFill/>
          <a:ln/>
        </p:spPr>
        <p:txBody>
          <a:bodyPr wrap="none" rtlCol="0" anchor="t"/>
          <a:lstStyle/>
          <a:p>
            <a:pPr marL="0" indent="0">
              <a:lnSpc>
                <a:spcPts val="2250"/>
              </a:lnSpc>
              <a:buNone/>
            </a:pPr>
            <a:r>
              <a:rPr lang="en-US" sz="1800" b="1" kern="0" spc="-54" dirty="0">
                <a:solidFill>
                  <a:srgbClr val="E5E0DF"/>
                </a:solidFill>
                <a:latin typeface="Inter" pitchFamily="34" charset="0"/>
                <a:ea typeface="Inter" pitchFamily="34" charset="-122"/>
                <a:cs typeface="Inter" pitchFamily="34" charset="-120"/>
              </a:rPr>
              <a:t>3D Modeling Software</a:t>
            </a:r>
            <a:endParaRPr lang="en-US" sz="1800" dirty="0"/>
          </a:p>
        </p:txBody>
      </p:sp>
      <p:sp>
        <p:nvSpPr>
          <p:cNvPr id="11" name="Text 7"/>
          <p:cNvSpPr/>
          <p:nvPr/>
        </p:nvSpPr>
        <p:spPr>
          <a:xfrm>
            <a:off x="6720840" y="2887504"/>
            <a:ext cx="7269480" cy="585073"/>
          </a:xfrm>
          <a:prstGeom prst="rect">
            <a:avLst/>
          </a:prstGeom>
          <a:noFill/>
          <a:ln/>
        </p:spPr>
        <p:txBody>
          <a:bodyPr wrap="square" rtlCol="0" anchor="t"/>
          <a:lstStyle/>
          <a:p>
            <a:pPr marL="0" indent="0">
              <a:lnSpc>
                <a:spcPts val="2304"/>
              </a:lnSpc>
              <a:buNone/>
            </a:pPr>
            <a:r>
              <a:rPr lang="en-US" sz="1440" kern="0" spc="-29" dirty="0">
                <a:solidFill>
                  <a:srgbClr val="E5E0DF"/>
                </a:solidFill>
                <a:latin typeface="Inter" pitchFamily="34" charset="0"/>
                <a:ea typeface="Inter" pitchFamily="34" charset="-122"/>
                <a:cs typeface="Inter" pitchFamily="34" charset="-120"/>
              </a:rPr>
              <a:t>Software like Blender, Maya, or 3ds Max for creating the 3D models of the ship and environment.</a:t>
            </a:r>
            <a:endParaRPr lang="en-US" sz="1440" dirty="0"/>
          </a:p>
        </p:txBody>
      </p:sp>
      <p:sp>
        <p:nvSpPr>
          <p:cNvPr id="12" name="Shape 8"/>
          <p:cNvSpPr/>
          <p:nvPr/>
        </p:nvSpPr>
        <p:spPr>
          <a:xfrm>
            <a:off x="6126480" y="3861197"/>
            <a:ext cx="411480" cy="411480"/>
          </a:xfrm>
          <a:prstGeom prst="roundRect">
            <a:avLst>
              <a:gd name="adj" fmla="val 20000"/>
            </a:avLst>
          </a:prstGeom>
          <a:solidFill>
            <a:srgbClr val="110080"/>
          </a:solidFill>
          <a:ln w="7620">
            <a:solidFill>
              <a:srgbClr val="2A1999"/>
            </a:solidFill>
            <a:prstDash val="solid"/>
          </a:ln>
        </p:spPr>
      </p:sp>
      <p:sp>
        <p:nvSpPr>
          <p:cNvPr id="13" name="Text 9"/>
          <p:cNvSpPr/>
          <p:nvPr/>
        </p:nvSpPr>
        <p:spPr>
          <a:xfrm>
            <a:off x="6249829" y="3929777"/>
            <a:ext cx="164663" cy="274320"/>
          </a:xfrm>
          <a:prstGeom prst="rect">
            <a:avLst/>
          </a:prstGeom>
          <a:noFill/>
          <a:ln/>
        </p:spPr>
        <p:txBody>
          <a:bodyPr wrap="none" rtlCol="0" anchor="t"/>
          <a:lstStyle/>
          <a:p>
            <a:pPr marL="0" indent="0" algn="ctr">
              <a:lnSpc>
                <a:spcPts val="2160"/>
              </a:lnSpc>
              <a:buNone/>
            </a:pPr>
            <a:r>
              <a:rPr lang="en-US" sz="2160" b="1" kern="0" spc="-65" dirty="0">
                <a:solidFill>
                  <a:srgbClr val="E5E0DF"/>
                </a:solidFill>
                <a:latin typeface="Inter" pitchFamily="34" charset="0"/>
                <a:ea typeface="Inter" pitchFamily="34" charset="-122"/>
                <a:cs typeface="Inter" pitchFamily="34" charset="-120"/>
              </a:rPr>
              <a:t>2</a:t>
            </a:r>
            <a:endParaRPr lang="en-US" sz="2160" dirty="0"/>
          </a:p>
        </p:txBody>
      </p:sp>
      <p:sp>
        <p:nvSpPr>
          <p:cNvPr id="14" name="Text 10"/>
          <p:cNvSpPr/>
          <p:nvPr/>
        </p:nvSpPr>
        <p:spPr>
          <a:xfrm>
            <a:off x="6720840" y="3861197"/>
            <a:ext cx="2286000" cy="285750"/>
          </a:xfrm>
          <a:prstGeom prst="rect">
            <a:avLst/>
          </a:prstGeom>
          <a:noFill/>
          <a:ln/>
        </p:spPr>
        <p:txBody>
          <a:bodyPr wrap="none" rtlCol="0" anchor="t"/>
          <a:lstStyle/>
          <a:p>
            <a:pPr marL="0" indent="0">
              <a:lnSpc>
                <a:spcPts val="2250"/>
              </a:lnSpc>
              <a:buNone/>
            </a:pPr>
            <a:r>
              <a:rPr lang="en-US" sz="1800" b="1" kern="0" spc="-54" dirty="0">
                <a:solidFill>
                  <a:srgbClr val="E5E0DF"/>
                </a:solidFill>
                <a:latin typeface="Inter" pitchFamily="34" charset="0"/>
                <a:ea typeface="Inter" pitchFamily="34" charset="-122"/>
                <a:cs typeface="Inter" pitchFamily="34" charset="-120"/>
              </a:rPr>
              <a:t>Game Engine</a:t>
            </a:r>
            <a:endParaRPr lang="en-US" sz="1800" dirty="0"/>
          </a:p>
        </p:txBody>
      </p:sp>
      <p:sp>
        <p:nvSpPr>
          <p:cNvPr id="15" name="Text 11"/>
          <p:cNvSpPr/>
          <p:nvPr/>
        </p:nvSpPr>
        <p:spPr>
          <a:xfrm>
            <a:off x="6720840" y="4256603"/>
            <a:ext cx="7269480" cy="585073"/>
          </a:xfrm>
          <a:prstGeom prst="rect">
            <a:avLst/>
          </a:prstGeom>
          <a:noFill/>
          <a:ln/>
        </p:spPr>
        <p:txBody>
          <a:bodyPr wrap="square" rtlCol="0" anchor="t"/>
          <a:lstStyle/>
          <a:p>
            <a:pPr marL="0" indent="0">
              <a:lnSpc>
                <a:spcPts val="2304"/>
              </a:lnSpc>
              <a:buNone/>
            </a:pPr>
            <a:r>
              <a:rPr lang="en-US" sz="1440" kern="0" spc="-29" dirty="0">
                <a:solidFill>
                  <a:srgbClr val="E5E0DF"/>
                </a:solidFill>
                <a:latin typeface="Inter" pitchFamily="34" charset="0"/>
                <a:ea typeface="Inter" pitchFamily="34" charset="-122"/>
                <a:cs typeface="Inter" pitchFamily="34" charset="-120"/>
              </a:rPr>
              <a:t>A game engine like Unity or Unreal Engine for managing the simulation's logic, physics, and rendering.</a:t>
            </a:r>
            <a:endParaRPr lang="en-US" sz="1440" dirty="0"/>
          </a:p>
        </p:txBody>
      </p:sp>
      <p:sp>
        <p:nvSpPr>
          <p:cNvPr id="16" name="Shape 12"/>
          <p:cNvSpPr/>
          <p:nvPr/>
        </p:nvSpPr>
        <p:spPr>
          <a:xfrm>
            <a:off x="6126480" y="5230297"/>
            <a:ext cx="411480" cy="411480"/>
          </a:xfrm>
          <a:prstGeom prst="roundRect">
            <a:avLst>
              <a:gd name="adj" fmla="val 20000"/>
            </a:avLst>
          </a:prstGeom>
          <a:solidFill>
            <a:srgbClr val="110080"/>
          </a:solidFill>
          <a:ln w="7620">
            <a:solidFill>
              <a:srgbClr val="2A1999"/>
            </a:solidFill>
            <a:prstDash val="solid"/>
          </a:ln>
        </p:spPr>
      </p:sp>
      <p:sp>
        <p:nvSpPr>
          <p:cNvPr id="17" name="Text 13"/>
          <p:cNvSpPr/>
          <p:nvPr/>
        </p:nvSpPr>
        <p:spPr>
          <a:xfrm>
            <a:off x="6245781" y="5298877"/>
            <a:ext cx="172760" cy="274320"/>
          </a:xfrm>
          <a:prstGeom prst="rect">
            <a:avLst/>
          </a:prstGeom>
          <a:noFill/>
          <a:ln/>
        </p:spPr>
        <p:txBody>
          <a:bodyPr wrap="none" rtlCol="0" anchor="t"/>
          <a:lstStyle/>
          <a:p>
            <a:pPr marL="0" indent="0" algn="ctr">
              <a:lnSpc>
                <a:spcPts val="2160"/>
              </a:lnSpc>
              <a:buNone/>
            </a:pPr>
            <a:r>
              <a:rPr lang="en-US" sz="2160" b="1" kern="0" spc="-65" dirty="0">
                <a:solidFill>
                  <a:srgbClr val="E5E0DF"/>
                </a:solidFill>
                <a:latin typeface="Inter" pitchFamily="34" charset="0"/>
                <a:ea typeface="Inter" pitchFamily="34" charset="-122"/>
                <a:cs typeface="Inter" pitchFamily="34" charset="-120"/>
              </a:rPr>
              <a:t>3</a:t>
            </a:r>
            <a:endParaRPr lang="en-US" sz="2160" dirty="0"/>
          </a:p>
        </p:txBody>
      </p:sp>
      <p:sp>
        <p:nvSpPr>
          <p:cNvPr id="18" name="Text 14"/>
          <p:cNvSpPr/>
          <p:nvPr/>
        </p:nvSpPr>
        <p:spPr>
          <a:xfrm>
            <a:off x="6720840" y="5230297"/>
            <a:ext cx="2286000" cy="285750"/>
          </a:xfrm>
          <a:prstGeom prst="rect">
            <a:avLst/>
          </a:prstGeom>
          <a:noFill/>
          <a:ln/>
        </p:spPr>
        <p:txBody>
          <a:bodyPr wrap="none" rtlCol="0" anchor="t"/>
          <a:lstStyle/>
          <a:p>
            <a:pPr marL="0" indent="0">
              <a:lnSpc>
                <a:spcPts val="2250"/>
              </a:lnSpc>
              <a:buNone/>
            </a:pPr>
            <a:r>
              <a:rPr lang="en-US" sz="1800" b="1" kern="0" spc="-54" dirty="0">
                <a:solidFill>
                  <a:srgbClr val="E5E0DF"/>
                </a:solidFill>
                <a:latin typeface="Inter" pitchFamily="34" charset="0"/>
                <a:ea typeface="Inter" pitchFamily="34" charset="-122"/>
                <a:cs typeface="Inter" pitchFamily="34" charset="-120"/>
              </a:rPr>
              <a:t>OpenGL Libraries</a:t>
            </a:r>
            <a:endParaRPr lang="en-US" sz="1800" dirty="0"/>
          </a:p>
        </p:txBody>
      </p:sp>
      <p:sp>
        <p:nvSpPr>
          <p:cNvPr id="19" name="Text 15"/>
          <p:cNvSpPr/>
          <p:nvPr/>
        </p:nvSpPr>
        <p:spPr>
          <a:xfrm>
            <a:off x="6720840" y="5625703"/>
            <a:ext cx="7269480" cy="585073"/>
          </a:xfrm>
          <a:prstGeom prst="rect">
            <a:avLst/>
          </a:prstGeom>
          <a:noFill/>
          <a:ln/>
        </p:spPr>
        <p:txBody>
          <a:bodyPr wrap="square" rtlCol="0" anchor="t"/>
          <a:lstStyle/>
          <a:p>
            <a:pPr marL="0" indent="0">
              <a:lnSpc>
                <a:spcPts val="2304"/>
              </a:lnSpc>
              <a:buNone/>
            </a:pPr>
            <a:r>
              <a:rPr lang="en-US" sz="1440" kern="0" spc="-29" dirty="0">
                <a:solidFill>
                  <a:srgbClr val="E5E0DF"/>
                </a:solidFill>
                <a:latin typeface="Inter" pitchFamily="34" charset="0"/>
                <a:ea typeface="Inter" pitchFamily="34" charset="-122"/>
                <a:cs typeface="Inter" pitchFamily="34" charset="-120"/>
              </a:rPr>
              <a:t>The OpenGL libraries are essential for handling graphics rendering and creating visual effects.</a:t>
            </a:r>
            <a:endParaRPr lang="en-US" sz="1440" dirty="0"/>
          </a:p>
        </p:txBody>
      </p:sp>
      <p:sp>
        <p:nvSpPr>
          <p:cNvPr id="20" name="Shape 16"/>
          <p:cNvSpPr/>
          <p:nvPr/>
        </p:nvSpPr>
        <p:spPr>
          <a:xfrm>
            <a:off x="6126480" y="6599396"/>
            <a:ext cx="411480" cy="411480"/>
          </a:xfrm>
          <a:prstGeom prst="roundRect">
            <a:avLst>
              <a:gd name="adj" fmla="val 20000"/>
            </a:avLst>
          </a:prstGeom>
          <a:solidFill>
            <a:srgbClr val="110080"/>
          </a:solidFill>
          <a:ln w="7620">
            <a:solidFill>
              <a:srgbClr val="2A1999"/>
            </a:solidFill>
            <a:prstDash val="solid"/>
          </a:ln>
        </p:spPr>
      </p:sp>
      <p:sp>
        <p:nvSpPr>
          <p:cNvPr id="21" name="Text 17"/>
          <p:cNvSpPr/>
          <p:nvPr/>
        </p:nvSpPr>
        <p:spPr>
          <a:xfrm>
            <a:off x="6243280" y="6667976"/>
            <a:ext cx="177760" cy="274320"/>
          </a:xfrm>
          <a:prstGeom prst="rect">
            <a:avLst/>
          </a:prstGeom>
          <a:noFill/>
          <a:ln/>
        </p:spPr>
        <p:txBody>
          <a:bodyPr wrap="none" rtlCol="0" anchor="t"/>
          <a:lstStyle/>
          <a:p>
            <a:pPr marL="0" indent="0" algn="ctr">
              <a:lnSpc>
                <a:spcPts val="2160"/>
              </a:lnSpc>
              <a:buNone/>
            </a:pPr>
            <a:r>
              <a:rPr lang="en-US" sz="2160" b="1" kern="0" spc="-65" dirty="0">
                <a:solidFill>
                  <a:srgbClr val="E5E0DF"/>
                </a:solidFill>
                <a:latin typeface="Inter" pitchFamily="34" charset="0"/>
                <a:ea typeface="Inter" pitchFamily="34" charset="-122"/>
                <a:cs typeface="Inter" pitchFamily="34" charset="-120"/>
              </a:rPr>
              <a:t>4</a:t>
            </a:r>
            <a:endParaRPr lang="en-US" sz="2160" dirty="0"/>
          </a:p>
        </p:txBody>
      </p:sp>
      <p:sp>
        <p:nvSpPr>
          <p:cNvPr id="22" name="Text 18"/>
          <p:cNvSpPr/>
          <p:nvPr/>
        </p:nvSpPr>
        <p:spPr>
          <a:xfrm>
            <a:off x="6720840" y="6599396"/>
            <a:ext cx="2530554" cy="285750"/>
          </a:xfrm>
          <a:prstGeom prst="rect">
            <a:avLst/>
          </a:prstGeom>
          <a:noFill/>
          <a:ln/>
        </p:spPr>
        <p:txBody>
          <a:bodyPr wrap="none" rtlCol="0" anchor="t"/>
          <a:lstStyle/>
          <a:p>
            <a:pPr marL="0" indent="0">
              <a:lnSpc>
                <a:spcPts val="2250"/>
              </a:lnSpc>
              <a:buNone/>
            </a:pPr>
            <a:r>
              <a:rPr lang="en-US" sz="1800" b="1" kern="0" spc="-54" dirty="0">
                <a:solidFill>
                  <a:srgbClr val="E5E0DF"/>
                </a:solidFill>
                <a:latin typeface="Inter" pitchFamily="34" charset="0"/>
                <a:ea typeface="Inter" pitchFamily="34" charset="-122"/>
                <a:cs typeface="Inter" pitchFamily="34" charset="-120"/>
              </a:rPr>
              <a:t>Programming Language</a:t>
            </a:r>
            <a:endParaRPr lang="en-US" sz="1800" dirty="0"/>
          </a:p>
        </p:txBody>
      </p:sp>
      <p:sp>
        <p:nvSpPr>
          <p:cNvPr id="23" name="Text 19"/>
          <p:cNvSpPr/>
          <p:nvPr/>
        </p:nvSpPr>
        <p:spPr>
          <a:xfrm>
            <a:off x="6720840" y="6994803"/>
            <a:ext cx="7269480" cy="585073"/>
          </a:xfrm>
          <a:prstGeom prst="rect">
            <a:avLst/>
          </a:prstGeom>
          <a:noFill/>
          <a:ln/>
        </p:spPr>
        <p:txBody>
          <a:bodyPr wrap="square" rtlCol="0" anchor="t"/>
          <a:lstStyle/>
          <a:p>
            <a:pPr marL="0" indent="0">
              <a:lnSpc>
                <a:spcPts val="2304"/>
              </a:lnSpc>
              <a:buNone/>
            </a:pPr>
            <a:r>
              <a:rPr lang="en-US" sz="1440" kern="0" spc="-29" dirty="0">
                <a:solidFill>
                  <a:srgbClr val="E5E0DF"/>
                </a:solidFill>
                <a:latin typeface="Inter" pitchFamily="34" charset="0"/>
                <a:ea typeface="Inter" pitchFamily="34" charset="-122"/>
                <a:cs typeface="Inter" pitchFamily="34" charset="-120"/>
              </a:rPr>
              <a:t>A programming language like C++, C#, or Python for developing the simulation's code and logic.</a:t>
            </a:r>
            <a:endParaRPr lang="en-US" sz="14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9901238"/>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9144000" y="0"/>
            <a:ext cx="5486400" cy="9901238"/>
          </a:xfrm>
          <a:prstGeom prst="rect">
            <a:avLst/>
          </a:prstGeom>
        </p:spPr>
      </p:pic>
      <p:pic>
        <p:nvPicPr>
          <p:cNvPr id="5" name="Image 1" descr="preencoded.png"/>
          <p:cNvPicPr>
            <a:picLocks noChangeAspect="1"/>
          </p:cNvPicPr>
          <p:nvPr/>
        </p:nvPicPr>
        <p:blipFill>
          <a:blip r:embed="rId4"/>
          <a:stretch>
            <a:fillRect/>
          </a:stretch>
        </p:blipFill>
        <p:spPr>
          <a:xfrm>
            <a:off x="9359979" y="2423398"/>
            <a:ext cx="5054441" cy="5054441"/>
          </a:xfrm>
          <a:prstGeom prst="rect">
            <a:avLst/>
          </a:prstGeom>
        </p:spPr>
      </p:pic>
      <p:sp>
        <p:nvSpPr>
          <p:cNvPr id="6" name="Text 2"/>
          <p:cNvSpPr/>
          <p:nvPr/>
        </p:nvSpPr>
        <p:spPr>
          <a:xfrm>
            <a:off x="604837" y="475178"/>
            <a:ext cx="4831080" cy="540068"/>
          </a:xfrm>
          <a:prstGeom prst="rect">
            <a:avLst/>
          </a:prstGeom>
          <a:noFill/>
          <a:ln/>
        </p:spPr>
        <p:txBody>
          <a:bodyPr wrap="none" rtlCol="0" anchor="t"/>
          <a:lstStyle/>
          <a:p>
            <a:pPr marL="0" indent="0">
              <a:lnSpc>
                <a:spcPts val="4253"/>
              </a:lnSpc>
              <a:buNone/>
            </a:pPr>
            <a:r>
              <a:rPr lang="en-US" sz="3402" b="1" kern="0" spc="-102" dirty="0">
                <a:solidFill>
                  <a:srgbClr val="FFFFFF"/>
                </a:solidFill>
                <a:latin typeface="Inter" pitchFamily="34" charset="0"/>
                <a:ea typeface="Inter" pitchFamily="34" charset="-122"/>
                <a:cs typeface="Inter" pitchFamily="34" charset="-120"/>
              </a:rPr>
              <a:t>Hardware Requirements</a:t>
            </a:r>
            <a:endParaRPr lang="en-US" sz="3402" dirty="0"/>
          </a:p>
        </p:txBody>
      </p:sp>
      <p:sp>
        <p:nvSpPr>
          <p:cNvPr id="7" name="Text 3"/>
          <p:cNvSpPr/>
          <p:nvPr/>
        </p:nvSpPr>
        <p:spPr>
          <a:xfrm>
            <a:off x="604837" y="1274445"/>
            <a:ext cx="7934325"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This section outlines the hardware specifications needed to ensure smooth performance and a high-quality visual experience for the simulation.</a:t>
            </a:r>
            <a:endParaRPr lang="en-US" sz="1361" dirty="0"/>
          </a:p>
        </p:txBody>
      </p:sp>
      <p:pic>
        <p:nvPicPr>
          <p:cNvPr id="8" name="Image 2" descr="preencoded.png"/>
          <p:cNvPicPr>
            <a:picLocks noChangeAspect="1"/>
          </p:cNvPicPr>
          <p:nvPr/>
        </p:nvPicPr>
        <p:blipFill>
          <a:blip r:embed="rId5"/>
          <a:stretch>
            <a:fillRect/>
          </a:stretch>
        </p:blipFill>
        <p:spPr>
          <a:xfrm>
            <a:off x="604837" y="2021919"/>
            <a:ext cx="431959" cy="431959"/>
          </a:xfrm>
          <a:prstGeom prst="rect">
            <a:avLst/>
          </a:prstGeom>
        </p:spPr>
      </p:pic>
      <p:sp>
        <p:nvSpPr>
          <p:cNvPr id="9" name="Text 4"/>
          <p:cNvSpPr/>
          <p:nvPr/>
        </p:nvSpPr>
        <p:spPr>
          <a:xfrm>
            <a:off x="604837" y="2626638"/>
            <a:ext cx="2160270" cy="269915"/>
          </a:xfrm>
          <a:prstGeom prst="rect">
            <a:avLst/>
          </a:prstGeom>
          <a:noFill/>
          <a:ln/>
        </p:spPr>
        <p:txBody>
          <a:bodyPr wrap="none" rtlCol="0" anchor="t"/>
          <a:lstStyle/>
          <a:p>
            <a:pPr marL="0" indent="0" algn="l">
              <a:lnSpc>
                <a:spcPts val="2126"/>
              </a:lnSpc>
              <a:buNone/>
            </a:pPr>
            <a:r>
              <a:rPr lang="en-US" sz="1701" b="1" kern="0" spc="-51" dirty="0">
                <a:solidFill>
                  <a:srgbClr val="E5E0DF"/>
                </a:solidFill>
                <a:latin typeface="Inter" pitchFamily="34" charset="0"/>
                <a:ea typeface="Inter" pitchFamily="34" charset="-122"/>
                <a:cs typeface="Inter" pitchFamily="34" charset="-120"/>
              </a:rPr>
              <a:t>Processor</a:t>
            </a:r>
            <a:endParaRPr lang="en-US" sz="1701" dirty="0"/>
          </a:p>
        </p:txBody>
      </p:sp>
      <p:sp>
        <p:nvSpPr>
          <p:cNvPr id="10" name="Text 5"/>
          <p:cNvSpPr/>
          <p:nvPr/>
        </p:nvSpPr>
        <p:spPr>
          <a:xfrm>
            <a:off x="604837" y="3000137"/>
            <a:ext cx="7934325" cy="553164"/>
          </a:xfrm>
          <a:prstGeom prst="rect">
            <a:avLst/>
          </a:prstGeom>
          <a:noFill/>
          <a:ln/>
        </p:spPr>
        <p:txBody>
          <a:bodyPr wrap="square" rtlCol="0" anchor="t"/>
          <a:lstStyle/>
          <a:p>
            <a:pPr marL="0" indent="0" algn="l">
              <a:lnSpc>
                <a:spcPts val="2177"/>
              </a:lnSpc>
              <a:buNone/>
            </a:pPr>
            <a:r>
              <a:rPr lang="en-US" sz="1361" kern="0" spc="-27" dirty="0">
                <a:solidFill>
                  <a:srgbClr val="E5E0DF"/>
                </a:solidFill>
                <a:latin typeface="Inter" pitchFamily="34" charset="0"/>
                <a:ea typeface="Inter" pitchFamily="34" charset="-122"/>
                <a:cs typeface="Inter" pitchFamily="34" charset="-120"/>
              </a:rPr>
              <a:t>A powerful processor capable of handling the complex calculations involved in rendering the simulation.</a:t>
            </a:r>
            <a:endParaRPr lang="en-US" sz="1361" dirty="0"/>
          </a:p>
        </p:txBody>
      </p:sp>
      <p:pic>
        <p:nvPicPr>
          <p:cNvPr id="11" name="Image 3" descr="preencoded.png"/>
          <p:cNvPicPr>
            <a:picLocks noChangeAspect="1"/>
          </p:cNvPicPr>
          <p:nvPr/>
        </p:nvPicPr>
        <p:blipFill>
          <a:blip r:embed="rId6"/>
          <a:stretch>
            <a:fillRect/>
          </a:stretch>
        </p:blipFill>
        <p:spPr>
          <a:xfrm>
            <a:off x="604837" y="4071699"/>
            <a:ext cx="431959" cy="431959"/>
          </a:xfrm>
          <a:prstGeom prst="rect">
            <a:avLst/>
          </a:prstGeom>
        </p:spPr>
      </p:pic>
      <p:sp>
        <p:nvSpPr>
          <p:cNvPr id="12" name="Text 6"/>
          <p:cNvSpPr/>
          <p:nvPr/>
        </p:nvSpPr>
        <p:spPr>
          <a:xfrm>
            <a:off x="604837" y="4676418"/>
            <a:ext cx="2160270" cy="269915"/>
          </a:xfrm>
          <a:prstGeom prst="rect">
            <a:avLst/>
          </a:prstGeom>
          <a:noFill/>
          <a:ln/>
        </p:spPr>
        <p:txBody>
          <a:bodyPr wrap="none" rtlCol="0" anchor="t"/>
          <a:lstStyle/>
          <a:p>
            <a:pPr marL="0" indent="0" algn="l">
              <a:lnSpc>
                <a:spcPts val="2126"/>
              </a:lnSpc>
              <a:buNone/>
            </a:pPr>
            <a:r>
              <a:rPr lang="en-US" sz="1701" b="1" kern="0" spc="-51" dirty="0">
                <a:solidFill>
                  <a:srgbClr val="E5E0DF"/>
                </a:solidFill>
                <a:latin typeface="Inter" pitchFamily="34" charset="0"/>
                <a:ea typeface="Inter" pitchFamily="34" charset="-122"/>
                <a:cs typeface="Inter" pitchFamily="34" charset="-120"/>
              </a:rPr>
              <a:t>Memory</a:t>
            </a:r>
            <a:endParaRPr lang="en-US" sz="1701" dirty="0"/>
          </a:p>
        </p:txBody>
      </p:sp>
      <p:sp>
        <p:nvSpPr>
          <p:cNvPr id="13" name="Text 7"/>
          <p:cNvSpPr/>
          <p:nvPr/>
        </p:nvSpPr>
        <p:spPr>
          <a:xfrm>
            <a:off x="604837" y="5049917"/>
            <a:ext cx="7934325" cy="553164"/>
          </a:xfrm>
          <a:prstGeom prst="rect">
            <a:avLst/>
          </a:prstGeom>
          <a:noFill/>
          <a:ln/>
        </p:spPr>
        <p:txBody>
          <a:bodyPr wrap="square" rtlCol="0" anchor="t"/>
          <a:lstStyle/>
          <a:p>
            <a:pPr marL="0" indent="0" algn="l">
              <a:lnSpc>
                <a:spcPts val="2177"/>
              </a:lnSpc>
              <a:buNone/>
            </a:pPr>
            <a:r>
              <a:rPr lang="en-US" sz="1361" kern="0" spc="-27" dirty="0">
                <a:solidFill>
                  <a:srgbClr val="E5E0DF"/>
                </a:solidFill>
                <a:latin typeface="Inter" pitchFamily="34" charset="0"/>
                <a:ea typeface="Inter" pitchFamily="34" charset="-122"/>
                <a:cs typeface="Inter" pitchFamily="34" charset="-120"/>
              </a:rPr>
              <a:t>Sufficient RAM to store the game's data and assets, ensuring smooth performance without lag or stuttering.</a:t>
            </a:r>
            <a:endParaRPr lang="en-US" sz="1361" dirty="0"/>
          </a:p>
        </p:txBody>
      </p:sp>
      <p:pic>
        <p:nvPicPr>
          <p:cNvPr id="14" name="Image 4" descr="preencoded.png"/>
          <p:cNvPicPr>
            <a:picLocks noChangeAspect="1"/>
          </p:cNvPicPr>
          <p:nvPr/>
        </p:nvPicPr>
        <p:blipFill>
          <a:blip r:embed="rId7"/>
          <a:stretch>
            <a:fillRect/>
          </a:stretch>
        </p:blipFill>
        <p:spPr>
          <a:xfrm>
            <a:off x="604837" y="6121479"/>
            <a:ext cx="431959" cy="431959"/>
          </a:xfrm>
          <a:prstGeom prst="rect">
            <a:avLst/>
          </a:prstGeom>
        </p:spPr>
      </p:pic>
      <p:sp>
        <p:nvSpPr>
          <p:cNvPr id="15" name="Text 8"/>
          <p:cNvSpPr/>
          <p:nvPr/>
        </p:nvSpPr>
        <p:spPr>
          <a:xfrm>
            <a:off x="604837" y="6726198"/>
            <a:ext cx="2160270" cy="269915"/>
          </a:xfrm>
          <a:prstGeom prst="rect">
            <a:avLst/>
          </a:prstGeom>
          <a:noFill/>
          <a:ln/>
        </p:spPr>
        <p:txBody>
          <a:bodyPr wrap="none" rtlCol="0" anchor="t"/>
          <a:lstStyle/>
          <a:p>
            <a:pPr marL="0" indent="0" algn="l">
              <a:lnSpc>
                <a:spcPts val="2126"/>
              </a:lnSpc>
              <a:buNone/>
            </a:pPr>
            <a:r>
              <a:rPr lang="en-US" sz="1701" b="1" kern="0" spc="-51" dirty="0">
                <a:solidFill>
                  <a:srgbClr val="E5E0DF"/>
                </a:solidFill>
                <a:latin typeface="Inter" pitchFamily="34" charset="0"/>
                <a:ea typeface="Inter" pitchFamily="34" charset="-122"/>
                <a:cs typeface="Inter" pitchFamily="34" charset="-120"/>
              </a:rPr>
              <a:t>Graphics Card</a:t>
            </a:r>
            <a:endParaRPr lang="en-US" sz="1701" dirty="0"/>
          </a:p>
        </p:txBody>
      </p:sp>
      <p:sp>
        <p:nvSpPr>
          <p:cNvPr id="16" name="Text 9"/>
          <p:cNvSpPr/>
          <p:nvPr/>
        </p:nvSpPr>
        <p:spPr>
          <a:xfrm>
            <a:off x="604837" y="7099697"/>
            <a:ext cx="7934325" cy="553164"/>
          </a:xfrm>
          <a:prstGeom prst="rect">
            <a:avLst/>
          </a:prstGeom>
          <a:noFill/>
          <a:ln/>
        </p:spPr>
        <p:txBody>
          <a:bodyPr wrap="square" rtlCol="0" anchor="t"/>
          <a:lstStyle/>
          <a:p>
            <a:pPr marL="0" indent="0" algn="l">
              <a:lnSpc>
                <a:spcPts val="2177"/>
              </a:lnSpc>
              <a:buNone/>
            </a:pPr>
            <a:r>
              <a:rPr lang="en-US" sz="1361" kern="0" spc="-27" dirty="0">
                <a:solidFill>
                  <a:srgbClr val="E5E0DF"/>
                </a:solidFill>
                <a:latin typeface="Inter" pitchFamily="34" charset="0"/>
                <a:ea typeface="Inter" pitchFamily="34" charset="-122"/>
                <a:cs typeface="Inter" pitchFamily="34" charset="-120"/>
              </a:rPr>
              <a:t>A high-performance graphics card to handle the demanding rendering tasks and provide a visually impressive experience.</a:t>
            </a:r>
            <a:endParaRPr lang="en-US" sz="1361" dirty="0"/>
          </a:p>
        </p:txBody>
      </p:sp>
      <p:pic>
        <p:nvPicPr>
          <p:cNvPr id="17" name="Image 5" descr="preencoded.png"/>
          <p:cNvPicPr>
            <a:picLocks noChangeAspect="1"/>
          </p:cNvPicPr>
          <p:nvPr/>
        </p:nvPicPr>
        <p:blipFill>
          <a:blip r:embed="rId8"/>
          <a:stretch>
            <a:fillRect/>
          </a:stretch>
        </p:blipFill>
        <p:spPr>
          <a:xfrm>
            <a:off x="604837" y="8171259"/>
            <a:ext cx="431959" cy="431959"/>
          </a:xfrm>
          <a:prstGeom prst="rect">
            <a:avLst/>
          </a:prstGeom>
        </p:spPr>
      </p:pic>
      <p:sp>
        <p:nvSpPr>
          <p:cNvPr id="18" name="Text 10"/>
          <p:cNvSpPr/>
          <p:nvPr/>
        </p:nvSpPr>
        <p:spPr>
          <a:xfrm>
            <a:off x="604837" y="8775978"/>
            <a:ext cx="2160270" cy="269915"/>
          </a:xfrm>
          <a:prstGeom prst="rect">
            <a:avLst/>
          </a:prstGeom>
          <a:noFill/>
          <a:ln/>
        </p:spPr>
        <p:txBody>
          <a:bodyPr wrap="none" rtlCol="0" anchor="t"/>
          <a:lstStyle/>
          <a:p>
            <a:pPr marL="0" indent="0" algn="l">
              <a:lnSpc>
                <a:spcPts val="2126"/>
              </a:lnSpc>
              <a:buNone/>
            </a:pPr>
            <a:r>
              <a:rPr lang="en-US" sz="1701" b="1" kern="0" spc="-51" dirty="0">
                <a:solidFill>
                  <a:srgbClr val="E5E0DF"/>
                </a:solidFill>
                <a:latin typeface="Inter" pitchFamily="34" charset="0"/>
                <a:ea typeface="Inter" pitchFamily="34" charset="-122"/>
                <a:cs typeface="Inter" pitchFamily="34" charset="-120"/>
              </a:rPr>
              <a:t>Storage</a:t>
            </a:r>
            <a:endParaRPr lang="en-US" sz="1701" dirty="0"/>
          </a:p>
        </p:txBody>
      </p:sp>
      <p:sp>
        <p:nvSpPr>
          <p:cNvPr id="19" name="Text 11"/>
          <p:cNvSpPr/>
          <p:nvPr/>
        </p:nvSpPr>
        <p:spPr>
          <a:xfrm>
            <a:off x="604837" y="9149477"/>
            <a:ext cx="7934325" cy="276582"/>
          </a:xfrm>
          <a:prstGeom prst="rect">
            <a:avLst/>
          </a:prstGeom>
          <a:noFill/>
          <a:ln/>
        </p:spPr>
        <p:txBody>
          <a:bodyPr wrap="none" rtlCol="0" anchor="t"/>
          <a:lstStyle/>
          <a:p>
            <a:pPr marL="0" indent="0" algn="l">
              <a:lnSpc>
                <a:spcPts val="2177"/>
              </a:lnSpc>
              <a:buNone/>
            </a:pPr>
            <a:r>
              <a:rPr lang="en-US" sz="1361" kern="0" spc="-27" dirty="0">
                <a:solidFill>
                  <a:srgbClr val="E5E0DF"/>
                </a:solidFill>
                <a:latin typeface="Inter" pitchFamily="34" charset="0"/>
                <a:ea typeface="Inter" pitchFamily="34" charset="-122"/>
                <a:cs typeface="Inter" pitchFamily="34" charset="-120"/>
              </a:rPr>
              <a:t>Ample disk space to store the simulation's files, including the game engine, assets, and textures.</a:t>
            </a:r>
            <a:endParaRPr lang="en-US" sz="136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219325"/>
            <a:ext cx="5054441" cy="3790831"/>
          </a:xfrm>
          <a:prstGeom prst="rect">
            <a:avLst/>
          </a:prstGeom>
        </p:spPr>
      </p:pic>
      <p:sp>
        <p:nvSpPr>
          <p:cNvPr id="6" name="Text 2"/>
          <p:cNvSpPr/>
          <p:nvPr/>
        </p:nvSpPr>
        <p:spPr>
          <a:xfrm>
            <a:off x="604837" y="840343"/>
            <a:ext cx="6271498" cy="540068"/>
          </a:xfrm>
          <a:prstGeom prst="rect">
            <a:avLst/>
          </a:prstGeom>
          <a:noFill/>
          <a:ln/>
        </p:spPr>
        <p:txBody>
          <a:bodyPr wrap="none" rtlCol="0" anchor="t"/>
          <a:lstStyle/>
          <a:p>
            <a:pPr marL="0" indent="0">
              <a:lnSpc>
                <a:spcPts val="4253"/>
              </a:lnSpc>
              <a:buNone/>
            </a:pPr>
            <a:r>
              <a:rPr lang="en-US" sz="3402" b="1" kern="0" spc="-102" dirty="0">
                <a:solidFill>
                  <a:srgbClr val="FFFFFF"/>
                </a:solidFill>
                <a:latin typeface="Inter" pitchFamily="34" charset="0"/>
                <a:ea typeface="Inter" pitchFamily="34" charset="-122"/>
                <a:cs typeface="Inter" pitchFamily="34" charset="-120"/>
              </a:rPr>
              <a:t>Conclusion and Key Takeaways</a:t>
            </a:r>
            <a:endParaRPr lang="en-US" sz="3402" dirty="0"/>
          </a:p>
        </p:txBody>
      </p:sp>
      <p:sp>
        <p:nvSpPr>
          <p:cNvPr id="7" name="Text 3"/>
          <p:cNvSpPr/>
          <p:nvPr/>
        </p:nvSpPr>
        <p:spPr>
          <a:xfrm>
            <a:off x="604837" y="1639610"/>
            <a:ext cx="7934325"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This presentation has outlined the key aspects of developing a realistic ship sailing simulation, covering the fundamental concepts, technical requirements, and desired outcomes.</a:t>
            </a:r>
            <a:endParaRPr lang="en-US" sz="1361" dirty="0"/>
          </a:p>
        </p:txBody>
      </p:sp>
      <p:sp>
        <p:nvSpPr>
          <p:cNvPr id="8" name="Shape 4"/>
          <p:cNvSpPr/>
          <p:nvPr/>
        </p:nvSpPr>
        <p:spPr>
          <a:xfrm>
            <a:off x="604837" y="2581394"/>
            <a:ext cx="388739" cy="388739"/>
          </a:xfrm>
          <a:prstGeom prst="roundRect">
            <a:avLst>
              <a:gd name="adj" fmla="val 20006"/>
            </a:avLst>
          </a:prstGeom>
          <a:solidFill>
            <a:srgbClr val="110080"/>
          </a:solidFill>
          <a:ln w="7620">
            <a:solidFill>
              <a:srgbClr val="2A1999"/>
            </a:solidFill>
            <a:prstDash val="solid"/>
          </a:ln>
        </p:spPr>
      </p:sp>
      <p:sp>
        <p:nvSpPr>
          <p:cNvPr id="9" name="Text 5"/>
          <p:cNvSpPr/>
          <p:nvPr/>
        </p:nvSpPr>
        <p:spPr>
          <a:xfrm>
            <a:off x="739616" y="2646164"/>
            <a:ext cx="119063" cy="259199"/>
          </a:xfrm>
          <a:prstGeom prst="rect">
            <a:avLst/>
          </a:prstGeom>
          <a:noFill/>
          <a:ln/>
        </p:spPr>
        <p:txBody>
          <a:bodyPr wrap="none" rtlCol="0" anchor="t"/>
          <a:lstStyle/>
          <a:p>
            <a:pPr marL="0" indent="0" algn="ctr">
              <a:lnSpc>
                <a:spcPts val="2041"/>
              </a:lnSpc>
              <a:buNone/>
            </a:pPr>
            <a:r>
              <a:rPr lang="en-US" sz="2041" b="1" kern="0" spc="-61" dirty="0">
                <a:solidFill>
                  <a:srgbClr val="E5E0DF"/>
                </a:solidFill>
                <a:latin typeface="Inter" pitchFamily="34" charset="0"/>
                <a:ea typeface="Inter" pitchFamily="34" charset="-122"/>
                <a:cs typeface="Inter" pitchFamily="34" charset="-120"/>
              </a:rPr>
              <a:t>1</a:t>
            </a:r>
            <a:endParaRPr lang="en-US" sz="2041" dirty="0"/>
          </a:p>
        </p:txBody>
      </p:sp>
      <p:sp>
        <p:nvSpPr>
          <p:cNvPr id="10" name="Text 6"/>
          <p:cNvSpPr/>
          <p:nvPr/>
        </p:nvSpPr>
        <p:spPr>
          <a:xfrm>
            <a:off x="1166336" y="2581394"/>
            <a:ext cx="2160270"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Realistic Visuals</a:t>
            </a:r>
            <a:endParaRPr lang="en-US" sz="1701" dirty="0"/>
          </a:p>
        </p:txBody>
      </p:sp>
      <p:sp>
        <p:nvSpPr>
          <p:cNvPr id="11" name="Text 7"/>
          <p:cNvSpPr/>
          <p:nvPr/>
        </p:nvSpPr>
        <p:spPr>
          <a:xfrm>
            <a:off x="1166336" y="2954893"/>
            <a:ext cx="7372826"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The simulation should strive for realistic visuals, capturing the beauty and details of a ship sailing at sea.</a:t>
            </a:r>
            <a:endParaRPr lang="en-US" sz="1361" dirty="0"/>
          </a:p>
        </p:txBody>
      </p:sp>
      <p:sp>
        <p:nvSpPr>
          <p:cNvPr id="12" name="Shape 8"/>
          <p:cNvSpPr/>
          <p:nvPr/>
        </p:nvSpPr>
        <p:spPr>
          <a:xfrm>
            <a:off x="604837" y="3875127"/>
            <a:ext cx="388739" cy="388739"/>
          </a:xfrm>
          <a:prstGeom prst="roundRect">
            <a:avLst>
              <a:gd name="adj" fmla="val 20006"/>
            </a:avLst>
          </a:prstGeom>
          <a:solidFill>
            <a:srgbClr val="110080"/>
          </a:solidFill>
          <a:ln w="7620">
            <a:solidFill>
              <a:srgbClr val="2A1999"/>
            </a:solidFill>
            <a:prstDash val="solid"/>
          </a:ln>
        </p:spPr>
      </p:sp>
      <p:sp>
        <p:nvSpPr>
          <p:cNvPr id="13" name="Text 9"/>
          <p:cNvSpPr/>
          <p:nvPr/>
        </p:nvSpPr>
        <p:spPr>
          <a:xfrm>
            <a:off x="721400" y="3939897"/>
            <a:ext cx="155615" cy="259199"/>
          </a:xfrm>
          <a:prstGeom prst="rect">
            <a:avLst/>
          </a:prstGeom>
          <a:noFill/>
          <a:ln/>
        </p:spPr>
        <p:txBody>
          <a:bodyPr wrap="none" rtlCol="0" anchor="t"/>
          <a:lstStyle/>
          <a:p>
            <a:pPr marL="0" indent="0" algn="ctr">
              <a:lnSpc>
                <a:spcPts val="2041"/>
              </a:lnSpc>
              <a:buNone/>
            </a:pPr>
            <a:r>
              <a:rPr lang="en-US" sz="2041" b="1" kern="0" spc="-61" dirty="0">
                <a:solidFill>
                  <a:srgbClr val="E5E0DF"/>
                </a:solidFill>
                <a:latin typeface="Inter" pitchFamily="34" charset="0"/>
                <a:ea typeface="Inter" pitchFamily="34" charset="-122"/>
                <a:cs typeface="Inter" pitchFamily="34" charset="-120"/>
              </a:rPr>
              <a:t>2</a:t>
            </a:r>
            <a:endParaRPr lang="en-US" sz="2041" dirty="0"/>
          </a:p>
        </p:txBody>
      </p:sp>
      <p:sp>
        <p:nvSpPr>
          <p:cNvPr id="14" name="Text 10"/>
          <p:cNvSpPr/>
          <p:nvPr/>
        </p:nvSpPr>
        <p:spPr>
          <a:xfrm>
            <a:off x="1166336" y="3875127"/>
            <a:ext cx="2194322"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Dynamic Environment</a:t>
            </a:r>
            <a:endParaRPr lang="en-US" sz="1701" dirty="0"/>
          </a:p>
        </p:txBody>
      </p:sp>
      <p:sp>
        <p:nvSpPr>
          <p:cNvPr id="15" name="Text 11"/>
          <p:cNvSpPr/>
          <p:nvPr/>
        </p:nvSpPr>
        <p:spPr>
          <a:xfrm>
            <a:off x="1166336" y="4248626"/>
            <a:ext cx="7372826"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A dynamic environment with weather effects and a day-night cycle adds realism and enhances the user's experience.</a:t>
            </a:r>
            <a:endParaRPr lang="en-US" sz="1361" dirty="0"/>
          </a:p>
        </p:txBody>
      </p:sp>
      <p:sp>
        <p:nvSpPr>
          <p:cNvPr id="16" name="Shape 12"/>
          <p:cNvSpPr/>
          <p:nvPr/>
        </p:nvSpPr>
        <p:spPr>
          <a:xfrm>
            <a:off x="604837" y="5168860"/>
            <a:ext cx="388739" cy="388739"/>
          </a:xfrm>
          <a:prstGeom prst="roundRect">
            <a:avLst>
              <a:gd name="adj" fmla="val 20006"/>
            </a:avLst>
          </a:prstGeom>
          <a:solidFill>
            <a:srgbClr val="110080"/>
          </a:solidFill>
          <a:ln w="7620">
            <a:solidFill>
              <a:srgbClr val="2A1999"/>
            </a:solidFill>
            <a:prstDash val="solid"/>
          </a:ln>
        </p:spPr>
      </p:sp>
      <p:sp>
        <p:nvSpPr>
          <p:cNvPr id="17" name="Text 13"/>
          <p:cNvSpPr/>
          <p:nvPr/>
        </p:nvSpPr>
        <p:spPr>
          <a:xfrm>
            <a:off x="717590" y="5233630"/>
            <a:ext cx="163235" cy="259199"/>
          </a:xfrm>
          <a:prstGeom prst="rect">
            <a:avLst/>
          </a:prstGeom>
          <a:noFill/>
          <a:ln/>
        </p:spPr>
        <p:txBody>
          <a:bodyPr wrap="none" rtlCol="0" anchor="t"/>
          <a:lstStyle/>
          <a:p>
            <a:pPr marL="0" indent="0" algn="ctr">
              <a:lnSpc>
                <a:spcPts val="2041"/>
              </a:lnSpc>
              <a:buNone/>
            </a:pPr>
            <a:r>
              <a:rPr lang="en-US" sz="2041" b="1" kern="0" spc="-61" dirty="0">
                <a:solidFill>
                  <a:srgbClr val="E5E0DF"/>
                </a:solidFill>
                <a:latin typeface="Inter" pitchFamily="34" charset="0"/>
                <a:ea typeface="Inter" pitchFamily="34" charset="-122"/>
                <a:cs typeface="Inter" pitchFamily="34" charset="-120"/>
              </a:rPr>
              <a:t>3</a:t>
            </a:r>
            <a:endParaRPr lang="en-US" sz="2041" dirty="0"/>
          </a:p>
        </p:txBody>
      </p:sp>
      <p:sp>
        <p:nvSpPr>
          <p:cNvPr id="18" name="Text 14"/>
          <p:cNvSpPr/>
          <p:nvPr/>
        </p:nvSpPr>
        <p:spPr>
          <a:xfrm>
            <a:off x="1166336" y="5168860"/>
            <a:ext cx="2212419"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Immersive Experience</a:t>
            </a:r>
            <a:endParaRPr lang="en-US" sz="1701" dirty="0"/>
          </a:p>
        </p:txBody>
      </p:sp>
      <p:sp>
        <p:nvSpPr>
          <p:cNvPr id="19" name="Text 15"/>
          <p:cNvSpPr/>
          <p:nvPr/>
        </p:nvSpPr>
        <p:spPr>
          <a:xfrm>
            <a:off x="1166336" y="5542359"/>
            <a:ext cx="7372826"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The goal is to create an immersive experience, allowing users to feel like they are on the ship, experiencing the journey.</a:t>
            </a:r>
            <a:endParaRPr lang="en-US" sz="1361" dirty="0"/>
          </a:p>
        </p:txBody>
      </p:sp>
      <p:sp>
        <p:nvSpPr>
          <p:cNvPr id="20" name="Shape 16"/>
          <p:cNvSpPr/>
          <p:nvPr/>
        </p:nvSpPr>
        <p:spPr>
          <a:xfrm>
            <a:off x="604837" y="6462593"/>
            <a:ext cx="388739" cy="388739"/>
          </a:xfrm>
          <a:prstGeom prst="roundRect">
            <a:avLst>
              <a:gd name="adj" fmla="val 20006"/>
            </a:avLst>
          </a:prstGeom>
          <a:solidFill>
            <a:srgbClr val="110080"/>
          </a:solidFill>
          <a:ln w="7620">
            <a:solidFill>
              <a:srgbClr val="2A1999"/>
            </a:solidFill>
            <a:prstDash val="solid"/>
          </a:ln>
        </p:spPr>
      </p:sp>
      <p:sp>
        <p:nvSpPr>
          <p:cNvPr id="21" name="Text 17"/>
          <p:cNvSpPr/>
          <p:nvPr/>
        </p:nvSpPr>
        <p:spPr>
          <a:xfrm>
            <a:off x="715208" y="6527363"/>
            <a:ext cx="167997" cy="259199"/>
          </a:xfrm>
          <a:prstGeom prst="rect">
            <a:avLst/>
          </a:prstGeom>
          <a:noFill/>
          <a:ln/>
        </p:spPr>
        <p:txBody>
          <a:bodyPr wrap="none" rtlCol="0" anchor="t"/>
          <a:lstStyle/>
          <a:p>
            <a:pPr marL="0" indent="0" algn="ctr">
              <a:lnSpc>
                <a:spcPts val="2041"/>
              </a:lnSpc>
              <a:buNone/>
            </a:pPr>
            <a:r>
              <a:rPr lang="en-US" sz="2041" b="1" kern="0" spc="-61" dirty="0">
                <a:solidFill>
                  <a:srgbClr val="E5E0DF"/>
                </a:solidFill>
                <a:latin typeface="Inter" pitchFamily="34" charset="0"/>
                <a:ea typeface="Inter" pitchFamily="34" charset="-122"/>
                <a:cs typeface="Inter" pitchFamily="34" charset="-120"/>
              </a:rPr>
              <a:t>4</a:t>
            </a:r>
            <a:endParaRPr lang="en-US" sz="2041" dirty="0"/>
          </a:p>
        </p:txBody>
      </p:sp>
      <p:sp>
        <p:nvSpPr>
          <p:cNvPr id="22" name="Text 18"/>
          <p:cNvSpPr/>
          <p:nvPr/>
        </p:nvSpPr>
        <p:spPr>
          <a:xfrm>
            <a:off x="1166336" y="6462593"/>
            <a:ext cx="2160270"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Technical Expertise</a:t>
            </a:r>
            <a:endParaRPr lang="en-US" sz="1701" dirty="0"/>
          </a:p>
        </p:txBody>
      </p:sp>
      <p:sp>
        <p:nvSpPr>
          <p:cNvPr id="23" name="Text 19"/>
          <p:cNvSpPr/>
          <p:nvPr/>
        </p:nvSpPr>
        <p:spPr>
          <a:xfrm>
            <a:off x="1166336" y="6836093"/>
            <a:ext cx="7372826"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This project demands a strong understanding of computer graphics, 3D modeling, animation, and game development principles.</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40112AD-A2C8-6112-176E-A776BD314101}"/>
              </a:ext>
            </a:extLst>
          </p:cNvPr>
          <p:cNvPicPr>
            <a:picLocks noChangeAspect="1"/>
          </p:cNvPicPr>
          <p:nvPr/>
        </p:nvPicPr>
        <p:blipFill>
          <a:blip r:embed="rId2"/>
          <a:stretch>
            <a:fillRect/>
          </a:stretch>
        </p:blipFill>
        <p:spPr>
          <a:xfrm>
            <a:off x="0" y="0"/>
            <a:ext cx="5486400" cy="8229600"/>
          </a:xfrm>
          <a:prstGeom prst="rect">
            <a:avLst/>
          </a:prstGeom>
        </p:spPr>
      </p:pic>
      <p:sp>
        <p:nvSpPr>
          <p:cNvPr id="3" name="Shape 1">
            <a:extLst>
              <a:ext uri="{FF2B5EF4-FFF2-40B4-BE49-F238E27FC236}">
                <a16:creationId xmlns:a16="http://schemas.microsoft.com/office/drawing/2014/main" id="{625ECE64-67AA-FEBF-673C-5EE44C91800F}"/>
              </a:ext>
            </a:extLst>
          </p:cNvPr>
          <p:cNvSpPr/>
          <p:nvPr/>
        </p:nvSpPr>
        <p:spPr>
          <a:xfrm>
            <a:off x="5486399" y="-11151"/>
            <a:ext cx="9143999" cy="8229599"/>
          </a:xfrm>
          <a:prstGeom prst="rect">
            <a:avLst/>
          </a:prstGeom>
          <a:solidFill>
            <a:srgbClr val="272525"/>
          </a:solidFill>
          <a:ln/>
        </p:spPr>
        <p:txBody>
          <a:bodyPr/>
          <a:lstStyle/>
          <a:p>
            <a:r>
              <a:rPr lang="en-IN" sz="2500" dirty="0">
                <a:solidFill>
                  <a:schemeClr val="bg1"/>
                </a:solidFill>
              </a:rPr>
              <a:t>TABLE OF CONTENTS</a:t>
            </a:r>
          </a:p>
          <a:p>
            <a:endParaRPr lang="en-IN" sz="2500" dirty="0">
              <a:solidFill>
                <a:schemeClr val="bg1"/>
              </a:solidFill>
            </a:endParaRPr>
          </a:p>
          <a:p>
            <a:r>
              <a:rPr lang="en-IN" sz="2500" dirty="0">
                <a:solidFill>
                  <a:schemeClr val="bg1"/>
                </a:solidFill>
              </a:rPr>
              <a:t> 1. Abstract </a:t>
            </a:r>
          </a:p>
          <a:p>
            <a:endParaRPr lang="en-IN" sz="2500" dirty="0">
              <a:solidFill>
                <a:schemeClr val="bg1"/>
              </a:solidFill>
            </a:endParaRPr>
          </a:p>
          <a:p>
            <a:r>
              <a:rPr lang="en-IN" sz="2500" dirty="0">
                <a:solidFill>
                  <a:schemeClr val="bg1"/>
                </a:solidFill>
              </a:rPr>
              <a:t>2. Introduction</a:t>
            </a:r>
          </a:p>
          <a:p>
            <a:endParaRPr lang="en-IN" sz="2500" dirty="0">
              <a:solidFill>
                <a:schemeClr val="bg1"/>
              </a:solidFill>
            </a:endParaRPr>
          </a:p>
          <a:p>
            <a:r>
              <a:rPr lang="en-IN" sz="2500" dirty="0">
                <a:solidFill>
                  <a:schemeClr val="bg1"/>
                </a:solidFill>
              </a:rPr>
              <a:t> 3. Problem statement</a:t>
            </a:r>
          </a:p>
          <a:p>
            <a:endParaRPr lang="en-IN" sz="2500" dirty="0">
              <a:solidFill>
                <a:schemeClr val="bg1"/>
              </a:solidFill>
            </a:endParaRPr>
          </a:p>
          <a:p>
            <a:r>
              <a:rPr lang="en-IN" sz="2500" dirty="0">
                <a:solidFill>
                  <a:schemeClr val="bg1"/>
                </a:solidFill>
              </a:rPr>
              <a:t> 4. Objectives </a:t>
            </a:r>
          </a:p>
          <a:p>
            <a:endParaRPr lang="en-IN" sz="2500" dirty="0">
              <a:solidFill>
                <a:schemeClr val="bg1"/>
              </a:solidFill>
            </a:endParaRPr>
          </a:p>
          <a:p>
            <a:r>
              <a:rPr lang="en-IN" sz="2500" dirty="0">
                <a:solidFill>
                  <a:schemeClr val="bg1"/>
                </a:solidFill>
              </a:rPr>
              <a:t>5. System Requirement Specifications</a:t>
            </a:r>
          </a:p>
          <a:p>
            <a:r>
              <a:rPr lang="en-IN" sz="2500" dirty="0">
                <a:solidFill>
                  <a:schemeClr val="bg1"/>
                </a:solidFill>
              </a:rPr>
              <a:t> </a:t>
            </a:r>
          </a:p>
          <a:p>
            <a:r>
              <a:rPr lang="en-IN" sz="2500" dirty="0">
                <a:solidFill>
                  <a:schemeClr val="bg1"/>
                </a:solidFill>
              </a:rPr>
              <a:t>6. Conclusion </a:t>
            </a:r>
          </a:p>
          <a:p>
            <a:endParaRPr lang="en-IN" sz="2500" dirty="0"/>
          </a:p>
          <a:p>
            <a:r>
              <a:rPr lang="en-IN" sz="2500" dirty="0"/>
              <a:t> </a:t>
            </a:r>
          </a:p>
        </p:txBody>
      </p:sp>
      <p:pic>
        <p:nvPicPr>
          <p:cNvPr id="4" name="Image 1" descr="preencoded.png">
            <a:extLst>
              <a:ext uri="{FF2B5EF4-FFF2-40B4-BE49-F238E27FC236}">
                <a16:creationId xmlns:a16="http://schemas.microsoft.com/office/drawing/2014/main" id="{6891AD51-FD36-194E-2A69-5E4AFB092509}"/>
              </a:ext>
            </a:extLst>
          </p:cNvPr>
          <p:cNvPicPr>
            <a:picLocks noChangeAspect="1"/>
          </p:cNvPicPr>
          <p:nvPr/>
        </p:nvPicPr>
        <p:blipFill>
          <a:blip r:embed="rId3"/>
          <a:stretch>
            <a:fillRect/>
          </a:stretch>
        </p:blipFill>
        <p:spPr>
          <a:xfrm>
            <a:off x="308609" y="2593181"/>
            <a:ext cx="5003833" cy="3194302"/>
          </a:xfrm>
          <a:prstGeom prst="rect">
            <a:avLst/>
          </a:prstGeom>
        </p:spPr>
      </p:pic>
    </p:spTree>
    <p:extLst>
      <p:ext uri="{BB962C8B-B14F-4D97-AF65-F5344CB8AC3E}">
        <p14:creationId xmlns:p14="http://schemas.microsoft.com/office/powerpoint/2010/main" val="2045854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ECEF90-A142-C944-87EA-9875888EA1CF}"/>
              </a:ext>
            </a:extLst>
          </p:cNvPr>
          <p:cNvSpPr txBox="1"/>
          <p:nvPr/>
        </p:nvSpPr>
        <p:spPr>
          <a:xfrm>
            <a:off x="3657600" y="3237637"/>
            <a:ext cx="7315200" cy="1754326"/>
          </a:xfrm>
          <a:prstGeom prst="rect">
            <a:avLst/>
          </a:prstGeom>
          <a:noFill/>
        </p:spPr>
        <p:txBody>
          <a:bodyPr wrap="square">
            <a:spAutoFit/>
          </a:bodyPr>
          <a:lstStyle/>
          <a:p>
            <a:r>
              <a:rPr lang="en-IN" dirty="0" err="1">
                <a:solidFill>
                  <a:schemeClr val="accent2">
                    <a:lumMod val="75000"/>
                  </a:schemeClr>
                </a:solidFill>
              </a:rPr>
              <a:t>ABSTRACTIn</a:t>
            </a:r>
            <a:r>
              <a:rPr lang="en-IN" dirty="0">
                <a:solidFill>
                  <a:schemeClr val="accent2">
                    <a:lumMod val="75000"/>
                  </a:schemeClr>
                </a:solidFill>
              </a:rPr>
              <a:t> this project, we propose Moving ship of day and night is a mini project and implemented using graphics package. Our project is used to demonstrate the moving of ship through day and night. In this project user can change background from morning, afternoon to night and it even has shoot mode. It moves forward, backward. This graphical implementation can be visualized better with the help of C language an OpenGL library.</a:t>
            </a:r>
          </a:p>
        </p:txBody>
      </p:sp>
      <p:sp>
        <p:nvSpPr>
          <p:cNvPr id="8" name="Shape 1">
            <a:extLst>
              <a:ext uri="{FF2B5EF4-FFF2-40B4-BE49-F238E27FC236}">
                <a16:creationId xmlns:a16="http://schemas.microsoft.com/office/drawing/2014/main" id="{ABB45C87-9998-9213-C5AD-D7C8C3124527}"/>
              </a:ext>
            </a:extLst>
          </p:cNvPr>
          <p:cNvSpPr/>
          <p:nvPr/>
        </p:nvSpPr>
        <p:spPr>
          <a:xfrm>
            <a:off x="0" y="0"/>
            <a:ext cx="14630400" cy="8229600"/>
          </a:xfrm>
          <a:prstGeom prst="rect">
            <a:avLst/>
          </a:prstGeom>
          <a:solidFill>
            <a:srgbClr val="272525"/>
          </a:solidFill>
          <a:ln/>
        </p:spPr>
      </p:sp>
      <p:sp>
        <p:nvSpPr>
          <p:cNvPr id="11" name="TextBox 10">
            <a:extLst>
              <a:ext uri="{FF2B5EF4-FFF2-40B4-BE49-F238E27FC236}">
                <a16:creationId xmlns:a16="http://schemas.microsoft.com/office/drawing/2014/main" id="{4112C31E-4460-EFA2-85C6-3F853C4B44FE}"/>
              </a:ext>
            </a:extLst>
          </p:cNvPr>
          <p:cNvSpPr txBox="1"/>
          <p:nvPr/>
        </p:nvSpPr>
        <p:spPr>
          <a:xfrm>
            <a:off x="0" y="0"/>
            <a:ext cx="14217804" cy="7432804"/>
          </a:xfrm>
          <a:prstGeom prst="rect">
            <a:avLst/>
          </a:prstGeom>
          <a:noFill/>
        </p:spPr>
        <p:txBody>
          <a:bodyPr wrap="square">
            <a:spAutoFit/>
          </a:bodyPr>
          <a:lstStyle/>
          <a:p>
            <a:r>
              <a:rPr lang="en-US" sz="3000" b="1" dirty="0">
                <a:solidFill>
                  <a:schemeClr val="bg1"/>
                </a:solidFill>
                <a:latin typeface="Inter"/>
              </a:rPr>
              <a:t>ABSTRACT</a:t>
            </a:r>
          </a:p>
          <a:p>
            <a:endParaRPr lang="en-US" dirty="0">
              <a:solidFill>
                <a:schemeClr val="bg1"/>
              </a:solidFill>
              <a:latin typeface="Inter"/>
            </a:endParaRPr>
          </a:p>
          <a:p>
            <a:r>
              <a:rPr lang="en-US" sz="2500" dirty="0">
                <a:solidFill>
                  <a:schemeClr val="bg1"/>
                </a:solidFill>
                <a:latin typeface="Inter"/>
              </a:rPr>
              <a:t>In this project, we propose Moving ship of day and night is a mini project and implemented using graphics package. Our project is used to demonstrate the moving of ship through day and night. In this project user can change background from morning, afternoon to night and it even has shoot mode. It moves forward, backward. This graphical implementation can be visualized better with the help of C language an OpenGL library.</a:t>
            </a:r>
          </a:p>
          <a:p>
            <a:endParaRPr lang="en-US" sz="2500" dirty="0">
              <a:solidFill>
                <a:schemeClr val="bg1"/>
              </a:solidFill>
              <a:latin typeface="Inter"/>
            </a:endParaRPr>
          </a:p>
          <a:p>
            <a:r>
              <a:rPr lang="en-US" sz="3000" b="1" dirty="0">
                <a:solidFill>
                  <a:schemeClr val="bg1"/>
                </a:solidFill>
                <a:latin typeface="Inter"/>
              </a:rPr>
              <a:t>INTRODUCTION</a:t>
            </a:r>
            <a:r>
              <a:rPr lang="en-US" sz="2800" dirty="0">
                <a:solidFill>
                  <a:schemeClr val="bg1"/>
                </a:solidFill>
                <a:latin typeface="Inter"/>
              </a:rPr>
              <a:t> </a:t>
            </a:r>
          </a:p>
          <a:p>
            <a:endParaRPr lang="en-US" sz="2800" dirty="0">
              <a:solidFill>
                <a:schemeClr val="bg1"/>
              </a:solidFill>
              <a:latin typeface="Inter"/>
            </a:endParaRPr>
          </a:p>
          <a:p>
            <a:r>
              <a:rPr lang="en-US" sz="2800" dirty="0">
                <a:solidFill>
                  <a:schemeClr val="bg1"/>
                </a:solidFill>
                <a:latin typeface="Inter"/>
              </a:rPr>
              <a:t>Interactive graphics applications are essential for various fields, from educational tools to complex simulations. Drawing basic geometric shapes is one of the first steps in learning computer graphics, providing a foundation for more advanced topics. This project focuses on creating an interactive OpenGL application where users can draw circles, squares, and rectangles with customizable dimensions. The application leverages OpenGL's capabilities to handle rendering and user input efficiently, demonstrating the practical aspects of graphics programming. </a:t>
            </a:r>
            <a:endParaRPr lang="en-IN" sz="2800" dirty="0">
              <a:solidFill>
                <a:schemeClr val="bg1"/>
              </a:solidFill>
              <a:latin typeface="Inter"/>
            </a:endParaRPr>
          </a:p>
          <a:p>
            <a:endParaRPr lang="en-IN" sz="2500" dirty="0">
              <a:solidFill>
                <a:schemeClr val="bg1"/>
              </a:solidFill>
            </a:endParaRPr>
          </a:p>
        </p:txBody>
      </p:sp>
    </p:spTree>
    <p:extLst>
      <p:ext uri="{BB962C8B-B14F-4D97-AF65-F5344CB8AC3E}">
        <p14:creationId xmlns:p14="http://schemas.microsoft.com/office/powerpoint/2010/main" val="185778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864037" y="1409819"/>
            <a:ext cx="6172200" cy="771525"/>
          </a:xfrm>
          <a:prstGeom prst="rect">
            <a:avLst/>
          </a:prstGeom>
          <a:noFill/>
          <a:ln/>
        </p:spPr>
        <p:txBody>
          <a:bodyPr wrap="none" rtlCol="0" anchor="t"/>
          <a:lstStyle/>
          <a:p>
            <a:pPr marL="0" indent="0">
              <a:lnSpc>
                <a:spcPts val="6075"/>
              </a:lnSpc>
              <a:buNone/>
            </a:pPr>
            <a:r>
              <a:rPr lang="en-US" sz="4860" b="1" kern="0" spc="-146" dirty="0">
                <a:solidFill>
                  <a:srgbClr val="FFFFFF"/>
                </a:solidFill>
                <a:latin typeface="Inter" pitchFamily="34" charset="0"/>
                <a:ea typeface="Inter" pitchFamily="34" charset="-122"/>
                <a:cs typeface="Inter" pitchFamily="34" charset="-120"/>
              </a:rPr>
              <a:t>Problem Statement</a:t>
            </a:r>
            <a:endParaRPr lang="en-US" sz="4860" dirty="0"/>
          </a:p>
        </p:txBody>
      </p:sp>
      <p:sp>
        <p:nvSpPr>
          <p:cNvPr id="5" name="Text 3"/>
          <p:cNvSpPr/>
          <p:nvPr/>
        </p:nvSpPr>
        <p:spPr>
          <a:xfrm>
            <a:off x="864037" y="2675096"/>
            <a:ext cx="12902327" cy="790099"/>
          </a:xfrm>
          <a:prstGeom prst="rect">
            <a:avLst/>
          </a:prstGeom>
          <a:noFill/>
          <a:ln/>
        </p:spPr>
        <p:txBody>
          <a:bodyPr wrap="square" rtlCol="0" anchor="t"/>
          <a:lstStyle/>
          <a:p>
            <a:pPr marL="0" indent="0">
              <a:lnSpc>
                <a:spcPts val="3110"/>
              </a:lnSpc>
              <a:buNone/>
            </a:pPr>
            <a:r>
              <a:rPr lang="en-US" sz="1944" kern="0" spc="-39" dirty="0">
                <a:solidFill>
                  <a:srgbClr val="E5E0DF"/>
                </a:solidFill>
                <a:latin typeface="Inter" pitchFamily="34" charset="0"/>
                <a:ea typeface="Inter" pitchFamily="34" charset="-122"/>
                <a:cs typeface="Inter" pitchFamily="34" charset="-120"/>
              </a:rPr>
              <a:t>The goal is to create a visually realistic simulation of a ship sailing both during the day and night. This requires accurate modeling of the ship, its environment, and the dynamic effects of weather and time of day.</a:t>
            </a:r>
            <a:endParaRPr lang="en-US" sz="1944" dirty="0"/>
          </a:p>
        </p:txBody>
      </p:sp>
      <p:sp>
        <p:nvSpPr>
          <p:cNvPr id="6" name="Text 4"/>
          <p:cNvSpPr/>
          <p:nvPr/>
        </p:nvSpPr>
        <p:spPr>
          <a:xfrm>
            <a:off x="864037" y="3989665"/>
            <a:ext cx="3086100" cy="385763"/>
          </a:xfrm>
          <a:prstGeom prst="rect">
            <a:avLst/>
          </a:prstGeom>
          <a:noFill/>
          <a:ln/>
        </p:spPr>
        <p:txBody>
          <a:bodyPr wrap="none" rtlCol="0" anchor="t"/>
          <a:lstStyle/>
          <a:p>
            <a:pPr marL="0" indent="0">
              <a:lnSpc>
                <a:spcPts val="3038"/>
              </a:lnSpc>
              <a:buNone/>
            </a:pPr>
            <a:r>
              <a:rPr lang="en-US" sz="2430" b="1" kern="0" spc="-73" dirty="0">
                <a:solidFill>
                  <a:srgbClr val="FFFFFF"/>
                </a:solidFill>
                <a:latin typeface="Inter" pitchFamily="34" charset="0"/>
                <a:ea typeface="Inter" pitchFamily="34" charset="-122"/>
                <a:cs typeface="Inter" pitchFamily="34" charset="-120"/>
              </a:rPr>
              <a:t>Daytime</a:t>
            </a:r>
            <a:endParaRPr lang="en-US" sz="2430" dirty="0"/>
          </a:p>
        </p:txBody>
      </p:sp>
      <p:sp>
        <p:nvSpPr>
          <p:cNvPr id="7" name="Text 5"/>
          <p:cNvSpPr/>
          <p:nvPr/>
        </p:nvSpPr>
        <p:spPr>
          <a:xfrm>
            <a:off x="864037" y="4622244"/>
            <a:ext cx="3898821" cy="1580198"/>
          </a:xfrm>
          <a:prstGeom prst="rect">
            <a:avLst/>
          </a:prstGeom>
          <a:noFill/>
          <a:ln/>
        </p:spPr>
        <p:txBody>
          <a:bodyPr wrap="square" rtlCol="0" anchor="t"/>
          <a:lstStyle/>
          <a:p>
            <a:pPr marL="0" indent="0">
              <a:lnSpc>
                <a:spcPts val="3110"/>
              </a:lnSpc>
              <a:buNone/>
            </a:pPr>
            <a:r>
              <a:rPr lang="en-US" sz="1944" kern="0" spc="-39" dirty="0">
                <a:solidFill>
                  <a:srgbClr val="E5E0DF"/>
                </a:solidFill>
                <a:latin typeface="Inter" pitchFamily="34" charset="0"/>
                <a:ea typeface="Inter" pitchFamily="34" charset="-122"/>
                <a:cs typeface="Inter" pitchFamily="34" charset="-120"/>
              </a:rPr>
              <a:t>The ship should appear realistic under daylight conditions, with accurate lighting and shadows, as well as reflections on the water.</a:t>
            </a:r>
            <a:endParaRPr lang="en-US" sz="1944" dirty="0"/>
          </a:p>
        </p:txBody>
      </p:sp>
      <p:sp>
        <p:nvSpPr>
          <p:cNvPr id="8" name="Text 6"/>
          <p:cNvSpPr/>
          <p:nvPr/>
        </p:nvSpPr>
        <p:spPr>
          <a:xfrm>
            <a:off x="5372695" y="3989665"/>
            <a:ext cx="3086100" cy="385763"/>
          </a:xfrm>
          <a:prstGeom prst="rect">
            <a:avLst/>
          </a:prstGeom>
          <a:noFill/>
          <a:ln/>
        </p:spPr>
        <p:txBody>
          <a:bodyPr wrap="none" rtlCol="0" anchor="t"/>
          <a:lstStyle/>
          <a:p>
            <a:pPr marL="0" indent="0">
              <a:lnSpc>
                <a:spcPts val="3038"/>
              </a:lnSpc>
              <a:buNone/>
            </a:pPr>
            <a:r>
              <a:rPr lang="en-US" sz="2430" b="1" kern="0" spc="-73" dirty="0">
                <a:solidFill>
                  <a:srgbClr val="FFFFFF"/>
                </a:solidFill>
                <a:latin typeface="Inter" pitchFamily="34" charset="0"/>
                <a:ea typeface="Inter" pitchFamily="34" charset="-122"/>
                <a:cs typeface="Inter" pitchFamily="34" charset="-120"/>
              </a:rPr>
              <a:t>Nighttime</a:t>
            </a:r>
            <a:endParaRPr lang="en-US" sz="2430" dirty="0"/>
          </a:p>
        </p:txBody>
      </p:sp>
      <p:sp>
        <p:nvSpPr>
          <p:cNvPr id="9" name="Text 7"/>
          <p:cNvSpPr/>
          <p:nvPr/>
        </p:nvSpPr>
        <p:spPr>
          <a:xfrm>
            <a:off x="5372695" y="4622244"/>
            <a:ext cx="3898821" cy="1580198"/>
          </a:xfrm>
          <a:prstGeom prst="rect">
            <a:avLst/>
          </a:prstGeom>
          <a:noFill/>
          <a:ln/>
        </p:spPr>
        <p:txBody>
          <a:bodyPr wrap="square" rtlCol="0" anchor="t"/>
          <a:lstStyle/>
          <a:p>
            <a:pPr marL="0" indent="0">
              <a:lnSpc>
                <a:spcPts val="3110"/>
              </a:lnSpc>
              <a:buNone/>
            </a:pPr>
            <a:r>
              <a:rPr lang="en-US" sz="1944" kern="0" spc="-39" dirty="0">
                <a:solidFill>
                  <a:srgbClr val="E5E0DF"/>
                </a:solidFill>
                <a:latin typeface="Inter" pitchFamily="34" charset="0"/>
                <a:ea typeface="Inter" pitchFamily="34" charset="-122"/>
                <a:cs typeface="Inter" pitchFamily="34" charset="-120"/>
              </a:rPr>
              <a:t>At night, the ship's lights should be visible and cast realistic shadows on the water, while the sky should accurately represent the night sky.</a:t>
            </a:r>
            <a:endParaRPr lang="en-US" sz="1944" dirty="0"/>
          </a:p>
        </p:txBody>
      </p:sp>
      <p:sp>
        <p:nvSpPr>
          <p:cNvPr id="10" name="Text 8"/>
          <p:cNvSpPr/>
          <p:nvPr/>
        </p:nvSpPr>
        <p:spPr>
          <a:xfrm>
            <a:off x="9881354" y="3989665"/>
            <a:ext cx="3135392" cy="385763"/>
          </a:xfrm>
          <a:prstGeom prst="rect">
            <a:avLst/>
          </a:prstGeom>
          <a:noFill/>
          <a:ln/>
        </p:spPr>
        <p:txBody>
          <a:bodyPr wrap="none" rtlCol="0" anchor="t"/>
          <a:lstStyle/>
          <a:p>
            <a:pPr marL="0" indent="0">
              <a:lnSpc>
                <a:spcPts val="3038"/>
              </a:lnSpc>
              <a:buNone/>
            </a:pPr>
            <a:r>
              <a:rPr lang="en-US" sz="2430" b="1" kern="0" spc="-73" dirty="0">
                <a:solidFill>
                  <a:srgbClr val="FFFFFF"/>
                </a:solidFill>
                <a:latin typeface="Inter" pitchFamily="34" charset="0"/>
                <a:ea typeface="Inter" pitchFamily="34" charset="-122"/>
                <a:cs typeface="Inter" pitchFamily="34" charset="-120"/>
              </a:rPr>
              <a:t>Dynamic Environment</a:t>
            </a:r>
            <a:endParaRPr lang="en-US" sz="2430" dirty="0"/>
          </a:p>
        </p:txBody>
      </p:sp>
      <p:sp>
        <p:nvSpPr>
          <p:cNvPr id="11" name="Text 9"/>
          <p:cNvSpPr/>
          <p:nvPr/>
        </p:nvSpPr>
        <p:spPr>
          <a:xfrm>
            <a:off x="9881354" y="4622244"/>
            <a:ext cx="3898821" cy="1975247"/>
          </a:xfrm>
          <a:prstGeom prst="rect">
            <a:avLst/>
          </a:prstGeom>
          <a:noFill/>
          <a:ln/>
        </p:spPr>
        <p:txBody>
          <a:bodyPr wrap="square" rtlCol="0" anchor="t"/>
          <a:lstStyle/>
          <a:p>
            <a:pPr marL="0" indent="0">
              <a:lnSpc>
                <a:spcPts val="3110"/>
              </a:lnSpc>
              <a:buNone/>
            </a:pPr>
            <a:r>
              <a:rPr lang="en-US" sz="1944" kern="0" spc="-39" dirty="0">
                <a:solidFill>
                  <a:srgbClr val="E5E0DF"/>
                </a:solidFill>
                <a:latin typeface="Inter" pitchFamily="34" charset="0"/>
                <a:ea typeface="Inter" pitchFamily="34" charset="-122"/>
                <a:cs typeface="Inter" pitchFamily="34" charset="-120"/>
              </a:rPr>
              <a:t>The simulation should include realistic weather effects, such as wind, rain, and waves, dynamically affecting the ship's movement and appearance.</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1587579"/>
            <a:ext cx="5054441" cy="5054441"/>
          </a:xfrm>
          <a:prstGeom prst="rect">
            <a:avLst/>
          </a:prstGeom>
        </p:spPr>
      </p:pic>
      <p:sp>
        <p:nvSpPr>
          <p:cNvPr id="6" name="Text 2"/>
          <p:cNvSpPr/>
          <p:nvPr/>
        </p:nvSpPr>
        <p:spPr>
          <a:xfrm>
            <a:off x="604837" y="840343"/>
            <a:ext cx="4320540" cy="540068"/>
          </a:xfrm>
          <a:prstGeom prst="rect">
            <a:avLst/>
          </a:prstGeom>
          <a:noFill/>
          <a:ln/>
        </p:spPr>
        <p:txBody>
          <a:bodyPr wrap="none" rtlCol="0" anchor="t"/>
          <a:lstStyle/>
          <a:p>
            <a:pPr marL="0" indent="0">
              <a:lnSpc>
                <a:spcPts val="4253"/>
              </a:lnSpc>
              <a:buNone/>
            </a:pPr>
            <a:r>
              <a:rPr lang="en-US" sz="3402" b="1" kern="0" spc="-102" dirty="0">
                <a:solidFill>
                  <a:srgbClr val="FFFFFF"/>
                </a:solidFill>
                <a:latin typeface="Inter" pitchFamily="34" charset="0"/>
                <a:ea typeface="Inter" pitchFamily="34" charset="-122"/>
                <a:cs typeface="Inter" pitchFamily="34" charset="-120"/>
              </a:rPr>
              <a:t>Objectives</a:t>
            </a:r>
            <a:endParaRPr lang="en-US" sz="3402" dirty="0"/>
          </a:p>
        </p:txBody>
      </p:sp>
      <p:sp>
        <p:nvSpPr>
          <p:cNvPr id="7" name="Text 3"/>
          <p:cNvSpPr/>
          <p:nvPr/>
        </p:nvSpPr>
        <p:spPr>
          <a:xfrm>
            <a:off x="604837" y="1639610"/>
            <a:ext cx="7934325"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This simulation aims to create a visually impressive and engaging experience for users. It seeks to capture the beauty and challenges of sailing with a focus on realistic details.</a:t>
            </a:r>
            <a:endParaRPr lang="en-US" sz="1361" dirty="0"/>
          </a:p>
        </p:txBody>
      </p:sp>
      <p:sp>
        <p:nvSpPr>
          <p:cNvPr id="8" name="Shape 4"/>
          <p:cNvSpPr/>
          <p:nvPr/>
        </p:nvSpPr>
        <p:spPr>
          <a:xfrm>
            <a:off x="604837" y="2581394"/>
            <a:ext cx="388739" cy="388739"/>
          </a:xfrm>
          <a:prstGeom prst="roundRect">
            <a:avLst>
              <a:gd name="adj" fmla="val 20006"/>
            </a:avLst>
          </a:prstGeom>
          <a:solidFill>
            <a:srgbClr val="110080"/>
          </a:solidFill>
          <a:ln w="7620">
            <a:solidFill>
              <a:srgbClr val="2A1999"/>
            </a:solidFill>
            <a:prstDash val="solid"/>
          </a:ln>
        </p:spPr>
      </p:sp>
      <p:sp>
        <p:nvSpPr>
          <p:cNvPr id="9" name="Text 5"/>
          <p:cNvSpPr/>
          <p:nvPr/>
        </p:nvSpPr>
        <p:spPr>
          <a:xfrm>
            <a:off x="739616" y="2646164"/>
            <a:ext cx="119063" cy="259199"/>
          </a:xfrm>
          <a:prstGeom prst="rect">
            <a:avLst/>
          </a:prstGeom>
          <a:noFill/>
          <a:ln/>
        </p:spPr>
        <p:txBody>
          <a:bodyPr wrap="none" rtlCol="0" anchor="t"/>
          <a:lstStyle/>
          <a:p>
            <a:pPr marL="0" indent="0" algn="ctr">
              <a:lnSpc>
                <a:spcPts val="2041"/>
              </a:lnSpc>
              <a:buNone/>
            </a:pPr>
            <a:r>
              <a:rPr lang="en-US" sz="2041" b="1" kern="0" spc="-61" dirty="0">
                <a:solidFill>
                  <a:srgbClr val="E5E0DF"/>
                </a:solidFill>
                <a:latin typeface="Inter" pitchFamily="34" charset="0"/>
                <a:ea typeface="Inter" pitchFamily="34" charset="-122"/>
                <a:cs typeface="Inter" pitchFamily="34" charset="-120"/>
              </a:rPr>
              <a:t>1</a:t>
            </a:r>
            <a:endParaRPr lang="en-US" sz="2041" dirty="0"/>
          </a:p>
        </p:txBody>
      </p:sp>
      <p:sp>
        <p:nvSpPr>
          <p:cNvPr id="10" name="Text 6"/>
          <p:cNvSpPr/>
          <p:nvPr/>
        </p:nvSpPr>
        <p:spPr>
          <a:xfrm>
            <a:off x="1166336" y="2581394"/>
            <a:ext cx="2160270"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Realistic Ship Model</a:t>
            </a:r>
            <a:endParaRPr lang="en-US" sz="1701" dirty="0"/>
          </a:p>
        </p:txBody>
      </p:sp>
      <p:sp>
        <p:nvSpPr>
          <p:cNvPr id="11" name="Text 7"/>
          <p:cNvSpPr/>
          <p:nvPr/>
        </p:nvSpPr>
        <p:spPr>
          <a:xfrm>
            <a:off x="1166336" y="2954893"/>
            <a:ext cx="7372826"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The ship's design and movement should be accurate, with attention to detail in its rigging, sails, and hull.</a:t>
            </a:r>
            <a:endParaRPr lang="en-US" sz="1361" dirty="0"/>
          </a:p>
        </p:txBody>
      </p:sp>
      <p:sp>
        <p:nvSpPr>
          <p:cNvPr id="12" name="Shape 8"/>
          <p:cNvSpPr/>
          <p:nvPr/>
        </p:nvSpPr>
        <p:spPr>
          <a:xfrm>
            <a:off x="604837" y="3875127"/>
            <a:ext cx="388739" cy="388739"/>
          </a:xfrm>
          <a:prstGeom prst="roundRect">
            <a:avLst>
              <a:gd name="adj" fmla="val 20006"/>
            </a:avLst>
          </a:prstGeom>
          <a:solidFill>
            <a:srgbClr val="110080"/>
          </a:solidFill>
          <a:ln w="7620">
            <a:solidFill>
              <a:srgbClr val="2A1999"/>
            </a:solidFill>
            <a:prstDash val="solid"/>
          </a:ln>
        </p:spPr>
      </p:sp>
      <p:sp>
        <p:nvSpPr>
          <p:cNvPr id="13" name="Text 9"/>
          <p:cNvSpPr/>
          <p:nvPr/>
        </p:nvSpPr>
        <p:spPr>
          <a:xfrm>
            <a:off x="721400" y="3939897"/>
            <a:ext cx="155615" cy="259199"/>
          </a:xfrm>
          <a:prstGeom prst="rect">
            <a:avLst/>
          </a:prstGeom>
          <a:noFill/>
          <a:ln/>
        </p:spPr>
        <p:txBody>
          <a:bodyPr wrap="none" rtlCol="0" anchor="t"/>
          <a:lstStyle/>
          <a:p>
            <a:pPr marL="0" indent="0" algn="ctr">
              <a:lnSpc>
                <a:spcPts val="2041"/>
              </a:lnSpc>
              <a:buNone/>
            </a:pPr>
            <a:r>
              <a:rPr lang="en-US" sz="2041" b="1" kern="0" spc="-61" dirty="0">
                <a:solidFill>
                  <a:srgbClr val="E5E0DF"/>
                </a:solidFill>
                <a:latin typeface="Inter" pitchFamily="34" charset="0"/>
                <a:ea typeface="Inter" pitchFamily="34" charset="-122"/>
                <a:cs typeface="Inter" pitchFamily="34" charset="-120"/>
              </a:rPr>
              <a:t>2</a:t>
            </a:r>
            <a:endParaRPr lang="en-US" sz="2041" dirty="0"/>
          </a:p>
        </p:txBody>
      </p:sp>
      <p:sp>
        <p:nvSpPr>
          <p:cNvPr id="14" name="Text 10"/>
          <p:cNvSpPr/>
          <p:nvPr/>
        </p:nvSpPr>
        <p:spPr>
          <a:xfrm>
            <a:off x="1166336" y="3875127"/>
            <a:ext cx="2194322"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Dynamic Environment</a:t>
            </a:r>
            <a:endParaRPr lang="en-US" sz="1701" dirty="0"/>
          </a:p>
        </p:txBody>
      </p:sp>
      <p:sp>
        <p:nvSpPr>
          <p:cNvPr id="15" name="Text 11"/>
          <p:cNvSpPr/>
          <p:nvPr/>
        </p:nvSpPr>
        <p:spPr>
          <a:xfrm>
            <a:off x="1166336" y="4248626"/>
            <a:ext cx="7372826"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The simulation should include a dynamic environment with realistic weather effects, including wind, rain, and waves.</a:t>
            </a:r>
            <a:endParaRPr lang="en-US" sz="1361" dirty="0"/>
          </a:p>
        </p:txBody>
      </p:sp>
      <p:sp>
        <p:nvSpPr>
          <p:cNvPr id="16" name="Shape 12"/>
          <p:cNvSpPr/>
          <p:nvPr/>
        </p:nvSpPr>
        <p:spPr>
          <a:xfrm>
            <a:off x="604837" y="5168860"/>
            <a:ext cx="388739" cy="388739"/>
          </a:xfrm>
          <a:prstGeom prst="roundRect">
            <a:avLst>
              <a:gd name="adj" fmla="val 20006"/>
            </a:avLst>
          </a:prstGeom>
          <a:solidFill>
            <a:srgbClr val="110080"/>
          </a:solidFill>
          <a:ln w="7620">
            <a:solidFill>
              <a:srgbClr val="2A1999"/>
            </a:solidFill>
            <a:prstDash val="solid"/>
          </a:ln>
        </p:spPr>
      </p:sp>
      <p:sp>
        <p:nvSpPr>
          <p:cNvPr id="17" name="Text 13"/>
          <p:cNvSpPr/>
          <p:nvPr/>
        </p:nvSpPr>
        <p:spPr>
          <a:xfrm>
            <a:off x="717590" y="5233630"/>
            <a:ext cx="163235" cy="259199"/>
          </a:xfrm>
          <a:prstGeom prst="rect">
            <a:avLst/>
          </a:prstGeom>
          <a:noFill/>
          <a:ln/>
        </p:spPr>
        <p:txBody>
          <a:bodyPr wrap="none" rtlCol="0" anchor="t"/>
          <a:lstStyle/>
          <a:p>
            <a:pPr marL="0" indent="0" algn="ctr">
              <a:lnSpc>
                <a:spcPts val="2041"/>
              </a:lnSpc>
              <a:buNone/>
            </a:pPr>
            <a:r>
              <a:rPr lang="en-US" sz="2041" b="1" kern="0" spc="-61" dirty="0">
                <a:solidFill>
                  <a:srgbClr val="E5E0DF"/>
                </a:solidFill>
                <a:latin typeface="Inter" pitchFamily="34" charset="0"/>
                <a:ea typeface="Inter" pitchFamily="34" charset="-122"/>
                <a:cs typeface="Inter" pitchFamily="34" charset="-120"/>
              </a:rPr>
              <a:t>3</a:t>
            </a:r>
            <a:endParaRPr lang="en-US" sz="2041" dirty="0"/>
          </a:p>
        </p:txBody>
      </p:sp>
      <p:sp>
        <p:nvSpPr>
          <p:cNvPr id="18" name="Text 14"/>
          <p:cNvSpPr/>
          <p:nvPr/>
        </p:nvSpPr>
        <p:spPr>
          <a:xfrm>
            <a:off x="1166336" y="5168860"/>
            <a:ext cx="2160270"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Day and Night Cycle</a:t>
            </a:r>
            <a:endParaRPr lang="en-US" sz="1701" dirty="0"/>
          </a:p>
        </p:txBody>
      </p:sp>
      <p:sp>
        <p:nvSpPr>
          <p:cNvPr id="19" name="Text 15"/>
          <p:cNvSpPr/>
          <p:nvPr/>
        </p:nvSpPr>
        <p:spPr>
          <a:xfrm>
            <a:off x="1166336" y="5542359"/>
            <a:ext cx="7372826"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The simulation should accurately depict the change from day to night, with realistic lighting effects and celestial bodies.</a:t>
            </a:r>
            <a:endParaRPr lang="en-US" sz="1361" dirty="0"/>
          </a:p>
        </p:txBody>
      </p:sp>
      <p:sp>
        <p:nvSpPr>
          <p:cNvPr id="20" name="Shape 16"/>
          <p:cNvSpPr/>
          <p:nvPr/>
        </p:nvSpPr>
        <p:spPr>
          <a:xfrm>
            <a:off x="604837" y="6462593"/>
            <a:ext cx="388739" cy="388739"/>
          </a:xfrm>
          <a:prstGeom prst="roundRect">
            <a:avLst>
              <a:gd name="adj" fmla="val 20006"/>
            </a:avLst>
          </a:prstGeom>
          <a:solidFill>
            <a:srgbClr val="110080"/>
          </a:solidFill>
          <a:ln w="7620">
            <a:solidFill>
              <a:srgbClr val="2A1999"/>
            </a:solidFill>
            <a:prstDash val="solid"/>
          </a:ln>
        </p:spPr>
      </p:sp>
      <p:sp>
        <p:nvSpPr>
          <p:cNvPr id="21" name="Text 17"/>
          <p:cNvSpPr/>
          <p:nvPr/>
        </p:nvSpPr>
        <p:spPr>
          <a:xfrm>
            <a:off x="715208" y="6527363"/>
            <a:ext cx="167997" cy="259199"/>
          </a:xfrm>
          <a:prstGeom prst="rect">
            <a:avLst/>
          </a:prstGeom>
          <a:noFill/>
          <a:ln/>
        </p:spPr>
        <p:txBody>
          <a:bodyPr wrap="none" rtlCol="0" anchor="t"/>
          <a:lstStyle/>
          <a:p>
            <a:pPr marL="0" indent="0" algn="ctr">
              <a:lnSpc>
                <a:spcPts val="2041"/>
              </a:lnSpc>
              <a:buNone/>
            </a:pPr>
            <a:r>
              <a:rPr lang="en-US" sz="2041" b="1" kern="0" spc="-61" dirty="0">
                <a:solidFill>
                  <a:srgbClr val="E5E0DF"/>
                </a:solidFill>
                <a:latin typeface="Inter" pitchFamily="34" charset="0"/>
                <a:ea typeface="Inter" pitchFamily="34" charset="-122"/>
                <a:cs typeface="Inter" pitchFamily="34" charset="-120"/>
              </a:rPr>
              <a:t>4</a:t>
            </a:r>
            <a:endParaRPr lang="en-US" sz="2041" dirty="0"/>
          </a:p>
        </p:txBody>
      </p:sp>
      <p:sp>
        <p:nvSpPr>
          <p:cNvPr id="22" name="Text 18"/>
          <p:cNvSpPr/>
          <p:nvPr/>
        </p:nvSpPr>
        <p:spPr>
          <a:xfrm>
            <a:off x="1166336" y="6462593"/>
            <a:ext cx="2212419"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Immersive Experience</a:t>
            </a:r>
            <a:endParaRPr lang="en-US" sz="1701" dirty="0"/>
          </a:p>
        </p:txBody>
      </p:sp>
      <p:sp>
        <p:nvSpPr>
          <p:cNvPr id="23" name="Text 19"/>
          <p:cNvSpPr/>
          <p:nvPr/>
        </p:nvSpPr>
        <p:spPr>
          <a:xfrm>
            <a:off x="1166336" y="6836093"/>
            <a:ext cx="7372826"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The simulation should provide an immersive experience, allowing users to feel like they are on the ship, experiencing the sights and sounds of the sea.</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65456" y="2538651"/>
            <a:ext cx="5043488" cy="3152180"/>
          </a:xfrm>
          <a:prstGeom prst="rect">
            <a:avLst/>
          </a:prstGeom>
        </p:spPr>
      </p:pic>
      <p:sp>
        <p:nvSpPr>
          <p:cNvPr id="6" name="Text 2"/>
          <p:cNvSpPr/>
          <p:nvPr/>
        </p:nvSpPr>
        <p:spPr>
          <a:xfrm>
            <a:off x="620078" y="1188720"/>
            <a:ext cx="7014210" cy="553641"/>
          </a:xfrm>
          <a:prstGeom prst="rect">
            <a:avLst/>
          </a:prstGeom>
          <a:noFill/>
          <a:ln/>
        </p:spPr>
        <p:txBody>
          <a:bodyPr wrap="none" rtlCol="0" anchor="t"/>
          <a:lstStyle/>
          <a:p>
            <a:pPr marL="0" indent="0">
              <a:lnSpc>
                <a:spcPts val="4359"/>
              </a:lnSpc>
              <a:buNone/>
            </a:pPr>
            <a:r>
              <a:rPr lang="en-US" sz="3488" b="1" kern="0" spc="-105" dirty="0">
                <a:solidFill>
                  <a:srgbClr val="FFFFFF"/>
                </a:solidFill>
                <a:latin typeface="Inter" pitchFamily="34" charset="0"/>
                <a:ea typeface="Inter" pitchFamily="34" charset="-122"/>
                <a:cs typeface="Inter" pitchFamily="34" charset="-120"/>
              </a:rPr>
              <a:t>Computer Graphics Fundamentals</a:t>
            </a:r>
            <a:endParaRPr lang="en-US" sz="3488" dirty="0"/>
          </a:p>
        </p:txBody>
      </p:sp>
      <p:sp>
        <p:nvSpPr>
          <p:cNvPr id="7" name="Text 3"/>
          <p:cNvSpPr/>
          <p:nvPr/>
        </p:nvSpPr>
        <p:spPr>
          <a:xfrm>
            <a:off x="620078" y="2008108"/>
            <a:ext cx="7903845" cy="566738"/>
          </a:xfrm>
          <a:prstGeom prst="rect">
            <a:avLst/>
          </a:prstGeom>
          <a:noFill/>
          <a:ln/>
        </p:spPr>
        <p:txBody>
          <a:bodyPr wrap="square" rtlCol="0" anchor="t"/>
          <a:lstStyle/>
          <a:p>
            <a:pPr marL="0" indent="0">
              <a:lnSpc>
                <a:spcPts val="2232"/>
              </a:lnSpc>
              <a:buNone/>
            </a:pPr>
            <a:r>
              <a:rPr lang="en-US" sz="1395" kern="0" spc="-28" dirty="0">
                <a:solidFill>
                  <a:srgbClr val="E5E0DF"/>
                </a:solidFill>
                <a:latin typeface="Inter" pitchFamily="34" charset="0"/>
                <a:ea typeface="Inter" pitchFamily="34" charset="-122"/>
                <a:cs typeface="Inter" pitchFamily="34" charset="-120"/>
              </a:rPr>
              <a:t>Understanding the fundamentals of computer graphics is crucial for building a visually compelling simulation. The core concepts of 3D modeling, animation, and rendering are essential.</a:t>
            </a:r>
            <a:endParaRPr lang="en-US" sz="1395" dirty="0"/>
          </a:p>
        </p:txBody>
      </p:sp>
      <p:sp>
        <p:nvSpPr>
          <p:cNvPr id="8" name="Shape 4"/>
          <p:cNvSpPr/>
          <p:nvPr/>
        </p:nvSpPr>
        <p:spPr>
          <a:xfrm>
            <a:off x="868204" y="2774156"/>
            <a:ext cx="35362" cy="4266605"/>
          </a:xfrm>
          <a:prstGeom prst="roundRect">
            <a:avLst>
              <a:gd name="adj" fmla="val 225457"/>
            </a:avLst>
          </a:prstGeom>
          <a:solidFill>
            <a:srgbClr val="2A1999"/>
          </a:solidFill>
          <a:ln/>
        </p:spPr>
      </p:sp>
      <p:sp>
        <p:nvSpPr>
          <p:cNvPr id="9" name="Shape 5"/>
          <p:cNvSpPr/>
          <p:nvPr/>
        </p:nvSpPr>
        <p:spPr>
          <a:xfrm>
            <a:off x="1085136" y="3155097"/>
            <a:ext cx="620078" cy="35362"/>
          </a:xfrm>
          <a:prstGeom prst="roundRect">
            <a:avLst>
              <a:gd name="adj" fmla="val 225457"/>
            </a:avLst>
          </a:prstGeom>
          <a:solidFill>
            <a:srgbClr val="2A1999"/>
          </a:solidFill>
          <a:ln/>
        </p:spPr>
      </p:sp>
      <p:sp>
        <p:nvSpPr>
          <p:cNvPr id="10" name="Shape 6"/>
          <p:cNvSpPr/>
          <p:nvPr/>
        </p:nvSpPr>
        <p:spPr>
          <a:xfrm>
            <a:off x="686514" y="2973467"/>
            <a:ext cx="398621" cy="398621"/>
          </a:xfrm>
          <a:prstGeom prst="roundRect">
            <a:avLst>
              <a:gd name="adj" fmla="val 20000"/>
            </a:avLst>
          </a:prstGeom>
          <a:solidFill>
            <a:srgbClr val="110080"/>
          </a:solidFill>
          <a:ln w="7620">
            <a:solidFill>
              <a:srgbClr val="2A1999"/>
            </a:solidFill>
            <a:prstDash val="solid"/>
          </a:ln>
        </p:spPr>
      </p:sp>
      <p:sp>
        <p:nvSpPr>
          <p:cNvPr id="11" name="Text 7"/>
          <p:cNvSpPr/>
          <p:nvPr/>
        </p:nvSpPr>
        <p:spPr>
          <a:xfrm>
            <a:off x="824746" y="3039904"/>
            <a:ext cx="122039" cy="265747"/>
          </a:xfrm>
          <a:prstGeom prst="rect">
            <a:avLst/>
          </a:prstGeom>
          <a:noFill/>
          <a:ln/>
        </p:spPr>
        <p:txBody>
          <a:bodyPr wrap="none" rtlCol="0" anchor="t"/>
          <a:lstStyle/>
          <a:p>
            <a:pPr marL="0" indent="0" algn="ctr">
              <a:lnSpc>
                <a:spcPts val="2093"/>
              </a:lnSpc>
              <a:buNone/>
            </a:pPr>
            <a:r>
              <a:rPr lang="en-US" sz="2093" b="1" kern="0" spc="-63" dirty="0">
                <a:solidFill>
                  <a:srgbClr val="E5E0DF"/>
                </a:solidFill>
                <a:latin typeface="Inter" pitchFamily="34" charset="0"/>
                <a:ea typeface="Inter" pitchFamily="34" charset="-122"/>
                <a:cs typeface="Inter" pitchFamily="34" charset="-120"/>
              </a:rPr>
              <a:t>1</a:t>
            </a:r>
            <a:endParaRPr lang="en-US" sz="2093" dirty="0"/>
          </a:p>
        </p:txBody>
      </p:sp>
      <p:sp>
        <p:nvSpPr>
          <p:cNvPr id="12" name="Text 8"/>
          <p:cNvSpPr/>
          <p:nvPr/>
        </p:nvSpPr>
        <p:spPr>
          <a:xfrm>
            <a:off x="1860232" y="2951321"/>
            <a:ext cx="2214563" cy="276820"/>
          </a:xfrm>
          <a:prstGeom prst="rect">
            <a:avLst/>
          </a:prstGeom>
          <a:noFill/>
          <a:ln/>
        </p:spPr>
        <p:txBody>
          <a:bodyPr wrap="none" rtlCol="0" anchor="t"/>
          <a:lstStyle/>
          <a:p>
            <a:pPr marL="0" indent="0" algn="l">
              <a:lnSpc>
                <a:spcPts val="2180"/>
              </a:lnSpc>
              <a:buNone/>
            </a:pPr>
            <a:r>
              <a:rPr lang="en-US" sz="1744" b="1" kern="0" spc="-52" dirty="0">
                <a:solidFill>
                  <a:srgbClr val="E5E0DF"/>
                </a:solidFill>
                <a:latin typeface="Inter" pitchFamily="34" charset="0"/>
                <a:ea typeface="Inter" pitchFamily="34" charset="-122"/>
                <a:cs typeface="Inter" pitchFamily="34" charset="-120"/>
              </a:rPr>
              <a:t>3D Modeling</a:t>
            </a:r>
            <a:endParaRPr lang="en-US" sz="1744" dirty="0"/>
          </a:p>
        </p:txBody>
      </p:sp>
      <p:sp>
        <p:nvSpPr>
          <p:cNvPr id="13" name="Text 9"/>
          <p:cNvSpPr/>
          <p:nvPr/>
        </p:nvSpPr>
        <p:spPr>
          <a:xfrm>
            <a:off x="1860232" y="3334345"/>
            <a:ext cx="6663690" cy="566738"/>
          </a:xfrm>
          <a:prstGeom prst="rect">
            <a:avLst/>
          </a:prstGeom>
          <a:noFill/>
          <a:ln/>
        </p:spPr>
        <p:txBody>
          <a:bodyPr wrap="square" rtlCol="0" anchor="t"/>
          <a:lstStyle/>
          <a:p>
            <a:pPr marL="0" indent="0" algn="l">
              <a:lnSpc>
                <a:spcPts val="2232"/>
              </a:lnSpc>
              <a:buNone/>
            </a:pPr>
            <a:r>
              <a:rPr lang="en-US" sz="1395" kern="0" spc="-28" dirty="0">
                <a:solidFill>
                  <a:srgbClr val="E5E0DF"/>
                </a:solidFill>
                <a:latin typeface="Inter" pitchFamily="34" charset="0"/>
                <a:ea typeface="Inter" pitchFamily="34" charset="-122"/>
                <a:cs typeface="Inter" pitchFamily="34" charset="-120"/>
              </a:rPr>
              <a:t>The process of creating the ship, its environment, and other objects in a three-dimensional space.</a:t>
            </a:r>
            <a:endParaRPr lang="en-US" sz="1395" dirty="0"/>
          </a:p>
        </p:txBody>
      </p:sp>
      <p:sp>
        <p:nvSpPr>
          <p:cNvPr id="14" name="Shape 10"/>
          <p:cNvSpPr/>
          <p:nvPr/>
        </p:nvSpPr>
        <p:spPr>
          <a:xfrm>
            <a:off x="1085136" y="4636353"/>
            <a:ext cx="620078" cy="35362"/>
          </a:xfrm>
          <a:prstGeom prst="roundRect">
            <a:avLst>
              <a:gd name="adj" fmla="val 225457"/>
            </a:avLst>
          </a:prstGeom>
          <a:solidFill>
            <a:srgbClr val="2A1999"/>
          </a:solidFill>
          <a:ln/>
        </p:spPr>
      </p:sp>
      <p:sp>
        <p:nvSpPr>
          <p:cNvPr id="15" name="Shape 11"/>
          <p:cNvSpPr/>
          <p:nvPr/>
        </p:nvSpPr>
        <p:spPr>
          <a:xfrm>
            <a:off x="686514" y="4454723"/>
            <a:ext cx="398621" cy="398621"/>
          </a:xfrm>
          <a:prstGeom prst="roundRect">
            <a:avLst>
              <a:gd name="adj" fmla="val 20000"/>
            </a:avLst>
          </a:prstGeom>
          <a:solidFill>
            <a:srgbClr val="110080"/>
          </a:solidFill>
          <a:ln w="7620">
            <a:solidFill>
              <a:srgbClr val="2A1999"/>
            </a:solidFill>
            <a:prstDash val="solid"/>
          </a:ln>
        </p:spPr>
      </p:sp>
      <p:sp>
        <p:nvSpPr>
          <p:cNvPr id="16" name="Text 12"/>
          <p:cNvSpPr/>
          <p:nvPr/>
        </p:nvSpPr>
        <p:spPr>
          <a:xfrm>
            <a:off x="806053" y="4521160"/>
            <a:ext cx="159425" cy="265747"/>
          </a:xfrm>
          <a:prstGeom prst="rect">
            <a:avLst/>
          </a:prstGeom>
          <a:noFill/>
          <a:ln/>
        </p:spPr>
        <p:txBody>
          <a:bodyPr wrap="none" rtlCol="0" anchor="t"/>
          <a:lstStyle/>
          <a:p>
            <a:pPr marL="0" indent="0" algn="ctr">
              <a:lnSpc>
                <a:spcPts val="2093"/>
              </a:lnSpc>
              <a:buNone/>
            </a:pPr>
            <a:r>
              <a:rPr lang="en-US" sz="2093" b="1" kern="0" spc="-63" dirty="0">
                <a:solidFill>
                  <a:srgbClr val="E5E0DF"/>
                </a:solidFill>
                <a:latin typeface="Inter" pitchFamily="34" charset="0"/>
                <a:ea typeface="Inter" pitchFamily="34" charset="-122"/>
                <a:cs typeface="Inter" pitchFamily="34" charset="-120"/>
              </a:rPr>
              <a:t>2</a:t>
            </a:r>
            <a:endParaRPr lang="en-US" sz="2093" dirty="0"/>
          </a:p>
        </p:txBody>
      </p:sp>
      <p:sp>
        <p:nvSpPr>
          <p:cNvPr id="17" name="Text 13"/>
          <p:cNvSpPr/>
          <p:nvPr/>
        </p:nvSpPr>
        <p:spPr>
          <a:xfrm>
            <a:off x="1860232" y="4432578"/>
            <a:ext cx="2214563" cy="276820"/>
          </a:xfrm>
          <a:prstGeom prst="rect">
            <a:avLst/>
          </a:prstGeom>
          <a:noFill/>
          <a:ln/>
        </p:spPr>
        <p:txBody>
          <a:bodyPr wrap="none" rtlCol="0" anchor="t"/>
          <a:lstStyle/>
          <a:p>
            <a:pPr marL="0" indent="0" algn="l">
              <a:lnSpc>
                <a:spcPts val="2180"/>
              </a:lnSpc>
              <a:buNone/>
            </a:pPr>
            <a:r>
              <a:rPr lang="en-US" sz="1744" b="1" kern="0" spc="-52" dirty="0">
                <a:solidFill>
                  <a:srgbClr val="E5E0DF"/>
                </a:solidFill>
                <a:latin typeface="Inter" pitchFamily="34" charset="0"/>
                <a:ea typeface="Inter" pitchFamily="34" charset="-122"/>
                <a:cs typeface="Inter" pitchFamily="34" charset="-120"/>
              </a:rPr>
              <a:t>Animation</a:t>
            </a:r>
            <a:endParaRPr lang="en-US" sz="1744" dirty="0"/>
          </a:p>
        </p:txBody>
      </p:sp>
      <p:sp>
        <p:nvSpPr>
          <p:cNvPr id="18" name="Text 14"/>
          <p:cNvSpPr/>
          <p:nvPr/>
        </p:nvSpPr>
        <p:spPr>
          <a:xfrm>
            <a:off x="1860232" y="4815602"/>
            <a:ext cx="6663690" cy="566738"/>
          </a:xfrm>
          <a:prstGeom prst="rect">
            <a:avLst/>
          </a:prstGeom>
          <a:noFill/>
          <a:ln/>
        </p:spPr>
        <p:txBody>
          <a:bodyPr wrap="square" rtlCol="0" anchor="t"/>
          <a:lstStyle/>
          <a:p>
            <a:pPr marL="0" indent="0" algn="l">
              <a:lnSpc>
                <a:spcPts val="2232"/>
              </a:lnSpc>
              <a:buNone/>
            </a:pPr>
            <a:r>
              <a:rPr lang="en-US" sz="1395" kern="0" spc="-28" dirty="0">
                <a:solidFill>
                  <a:srgbClr val="E5E0DF"/>
                </a:solidFill>
                <a:latin typeface="Inter" pitchFamily="34" charset="0"/>
                <a:ea typeface="Inter" pitchFamily="34" charset="-122"/>
                <a:cs typeface="Inter" pitchFamily="34" charset="-120"/>
              </a:rPr>
              <a:t>The process of bringing the ship and its environment to life, simulating its movement and interactions with the environment.</a:t>
            </a:r>
            <a:endParaRPr lang="en-US" sz="1395" dirty="0"/>
          </a:p>
        </p:txBody>
      </p:sp>
      <p:sp>
        <p:nvSpPr>
          <p:cNvPr id="19" name="Shape 15"/>
          <p:cNvSpPr/>
          <p:nvPr/>
        </p:nvSpPr>
        <p:spPr>
          <a:xfrm>
            <a:off x="1085136" y="6117610"/>
            <a:ext cx="620078" cy="35362"/>
          </a:xfrm>
          <a:prstGeom prst="roundRect">
            <a:avLst>
              <a:gd name="adj" fmla="val 225457"/>
            </a:avLst>
          </a:prstGeom>
          <a:solidFill>
            <a:srgbClr val="2A1999"/>
          </a:solidFill>
          <a:ln/>
        </p:spPr>
      </p:sp>
      <p:sp>
        <p:nvSpPr>
          <p:cNvPr id="20" name="Shape 16"/>
          <p:cNvSpPr/>
          <p:nvPr/>
        </p:nvSpPr>
        <p:spPr>
          <a:xfrm>
            <a:off x="686514" y="5935980"/>
            <a:ext cx="398621" cy="398621"/>
          </a:xfrm>
          <a:prstGeom prst="roundRect">
            <a:avLst>
              <a:gd name="adj" fmla="val 20000"/>
            </a:avLst>
          </a:prstGeom>
          <a:solidFill>
            <a:srgbClr val="110080"/>
          </a:solidFill>
          <a:ln w="7620">
            <a:solidFill>
              <a:srgbClr val="2A1999"/>
            </a:solidFill>
            <a:prstDash val="solid"/>
          </a:ln>
        </p:spPr>
      </p:sp>
      <p:sp>
        <p:nvSpPr>
          <p:cNvPr id="21" name="Text 17"/>
          <p:cNvSpPr/>
          <p:nvPr/>
        </p:nvSpPr>
        <p:spPr>
          <a:xfrm>
            <a:off x="802124" y="6002417"/>
            <a:ext cx="167283" cy="265747"/>
          </a:xfrm>
          <a:prstGeom prst="rect">
            <a:avLst/>
          </a:prstGeom>
          <a:noFill/>
          <a:ln/>
        </p:spPr>
        <p:txBody>
          <a:bodyPr wrap="none" rtlCol="0" anchor="t"/>
          <a:lstStyle/>
          <a:p>
            <a:pPr marL="0" indent="0" algn="ctr">
              <a:lnSpc>
                <a:spcPts val="2093"/>
              </a:lnSpc>
              <a:buNone/>
            </a:pPr>
            <a:r>
              <a:rPr lang="en-US" sz="2093" b="1" kern="0" spc="-63" dirty="0">
                <a:solidFill>
                  <a:srgbClr val="E5E0DF"/>
                </a:solidFill>
                <a:latin typeface="Inter" pitchFamily="34" charset="0"/>
                <a:ea typeface="Inter" pitchFamily="34" charset="-122"/>
                <a:cs typeface="Inter" pitchFamily="34" charset="-120"/>
              </a:rPr>
              <a:t>3</a:t>
            </a:r>
            <a:endParaRPr lang="en-US" sz="2093" dirty="0"/>
          </a:p>
        </p:txBody>
      </p:sp>
      <p:sp>
        <p:nvSpPr>
          <p:cNvPr id="22" name="Text 18"/>
          <p:cNvSpPr/>
          <p:nvPr/>
        </p:nvSpPr>
        <p:spPr>
          <a:xfrm>
            <a:off x="1860232" y="5913834"/>
            <a:ext cx="2214563" cy="276820"/>
          </a:xfrm>
          <a:prstGeom prst="rect">
            <a:avLst/>
          </a:prstGeom>
          <a:noFill/>
          <a:ln/>
        </p:spPr>
        <p:txBody>
          <a:bodyPr wrap="none" rtlCol="0" anchor="t"/>
          <a:lstStyle/>
          <a:p>
            <a:pPr marL="0" indent="0" algn="l">
              <a:lnSpc>
                <a:spcPts val="2180"/>
              </a:lnSpc>
              <a:buNone/>
            </a:pPr>
            <a:r>
              <a:rPr lang="en-US" sz="1744" b="1" kern="0" spc="-52" dirty="0">
                <a:solidFill>
                  <a:srgbClr val="E5E0DF"/>
                </a:solidFill>
                <a:latin typeface="Inter" pitchFamily="34" charset="0"/>
                <a:ea typeface="Inter" pitchFamily="34" charset="-122"/>
                <a:cs typeface="Inter" pitchFamily="34" charset="-120"/>
              </a:rPr>
              <a:t>Rendering</a:t>
            </a:r>
            <a:endParaRPr lang="en-US" sz="1744" dirty="0"/>
          </a:p>
        </p:txBody>
      </p:sp>
      <p:sp>
        <p:nvSpPr>
          <p:cNvPr id="23" name="Text 19"/>
          <p:cNvSpPr/>
          <p:nvPr/>
        </p:nvSpPr>
        <p:spPr>
          <a:xfrm>
            <a:off x="1860232" y="6296858"/>
            <a:ext cx="6663690" cy="566738"/>
          </a:xfrm>
          <a:prstGeom prst="rect">
            <a:avLst/>
          </a:prstGeom>
          <a:noFill/>
          <a:ln/>
        </p:spPr>
        <p:txBody>
          <a:bodyPr wrap="square" rtlCol="0" anchor="t"/>
          <a:lstStyle/>
          <a:p>
            <a:pPr marL="0" indent="0" algn="l">
              <a:lnSpc>
                <a:spcPts val="2232"/>
              </a:lnSpc>
              <a:buNone/>
            </a:pPr>
            <a:r>
              <a:rPr lang="en-US" sz="1395" kern="0" spc="-28" dirty="0">
                <a:solidFill>
                  <a:srgbClr val="E5E0DF"/>
                </a:solidFill>
                <a:latin typeface="Inter" pitchFamily="34" charset="0"/>
                <a:ea typeface="Inter" pitchFamily="34" charset="-122"/>
                <a:cs typeface="Inter" pitchFamily="34" charset="-120"/>
              </a:rPr>
              <a:t>The process of creating the final images from the 3D models and animations, applying textures, lighting, and special effects.</a:t>
            </a:r>
            <a:endParaRPr lang="en-US" sz="139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693194"/>
            <a:ext cx="5054322" cy="2843093"/>
          </a:xfrm>
          <a:prstGeom prst="rect">
            <a:avLst/>
          </a:prstGeom>
        </p:spPr>
      </p:pic>
      <p:sp>
        <p:nvSpPr>
          <p:cNvPr id="6" name="Text 2"/>
          <p:cNvSpPr/>
          <p:nvPr/>
        </p:nvSpPr>
        <p:spPr>
          <a:xfrm>
            <a:off x="604837" y="784027"/>
            <a:ext cx="4320540" cy="540068"/>
          </a:xfrm>
          <a:prstGeom prst="rect">
            <a:avLst/>
          </a:prstGeom>
          <a:noFill/>
          <a:ln/>
        </p:spPr>
        <p:txBody>
          <a:bodyPr wrap="none" rtlCol="0" anchor="t"/>
          <a:lstStyle/>
          <a:p>
            <a:pPr marL="0" indent="0">
              <a:lnSpc>
                <a:spcPts val="4253"/>
              </a:lnSpc>
              <a:buNone/>
            </a:pPr>
            <a:r>
              <a:rPr lang="en-US" sz="3402" b="1" kern="0" spc="-102" dirty="0">
                <a:solidFill>
                  <a:srgbClr val="FFFFFF"/>
                </a:solidFill>
                <a:latin typeface="Inter" pitchFamily="34" charset="0"/>
                <a:ea typeface="Inter" pitchFamily="34" charset="-122"/>
                <a:cs typeface="Inter" pitchFamily="34" charset="-120"/>
              </a:rPr>
              <a:t>OpenGL Basics</a:t>
            </a:r>
            <a:endParaRPr lang="en-US" sz="3402" dirty="0"/>
          </a:p>
        </p:txBody>
      </p:sp>
      <p:sp>
        <p:nvSpPr>
          <p:cNvPr id="7" name="Text 3"/>
          <p:cNvSpPr/>
          <p:nvPr/>
        </p:nvSpPr>
        <p:spPr>
          <a:xfrm>
            <a:off x="604837" y="1583293"/>
            <a:ext cx="7934325"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OpenGL, a cross-platform graphics API, is commonly used for developing graphics-intensive applications. This project will leverage OpenGL for rendering the ship and its environment.</a:t>
            </a:r>
            <a:endParaRPr lang="en-US" sz="1361" dirty="0"/>
          </a:p>
        </p:txBody>
      </p:sp>
      <p:sp>
        <p:nvSpPr>
          <p:cNvPr id="8" name="Shape 4"/>
          <p:cNvSpPr/>
          <p:nvPr/>
        </p:nvSpPr>
        <p:spPr>
          <a:xfrm>
            <a:off x="604837" y="2330768"/>
            <a:ext cx="7934325" cy="1287423"/>
          </a:xfrm>
          <a:prstGeom prst="roundRect">
            <a:avLst>
              <a:gd name="adj" fmla="val 6041"/>
            </a:avLst>
          </a:prstGeom>
          <a:solidFill>
            <a:srgbClr val="110080"/>
          </a:solidFill>
          <a:ln w="7620">
            <a:solidFill>
              <a:srgbClr val="2A1999"/>
            </a:solidFill>
            <a:prstDash val="solid"/>
          </a:ln>
        </p:spPr>
      </p:sp>
      <p:sp>
        <p:nvSpPr>
          <p:cNvPr id="9" name="Text 5"/>
          <p:cNvSpPr/>
          <p:nvPr/>
        </p:nvSpPr>
        <p:spPr>
          <a:xfrm>
            <a:off x="785217" y="2511147"/>
            <a:ext cx="2160270"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Vertex Shaders</a:t>
            </a:r>
            <a:endParaRPr lang="en-US" sz="1701" dirty="0"/>
          </a:p>
        </p:txBody>
      </p:sp>
      <p:sp>
        <p:nvSpPr>
          <p:cNvPr id="10" name="Text 6"/>
          <p:cNvSpPr/>
          <p:nvPr/>
        </p:nvSpPr>
        <p:spPr>
          <a:xfrm>
            <a:off x="785217" y="2884646"/>
            <a:ext cx="7573566"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Shaders responsible for manipulating the positions of vertices, affecting the shape and size of objects.</a:t>
            </a:r>
            <a:endParaRPr lang="en-US" sz="1361" dirty="0"/>
          </a:p>
        </p:txBody>
      </p:sp>
      <p:sp>
        <p:nvSpPr>
          <p:cNvPr id="11" name="Shape 7"/>
          <p:cNvSpPr/>
          <p:nvPr/>
        </p:nvSpPr>
        <p:spPr>
          <a:xfrm>
            <a:off x="604837" y="3790950"/>
            <a:ext cx="7934325" cy="1287423"/>
          </a:xfrm>
          <a:prstGeom prst="roundRect">
            <a:avLst>
              <a:gd name="adj" fmla="val 6041"/>
            </a:avLst>
          </a:prstGeom>
          <a:solidFill>
            <a:srgbClr val="110080"/>
          </a:solidFill>
          <a:ln w="7620">
            <a:solidFill>
              <a:srgbClr val="2A1999"/>
            </a:solidFill>
            <a:prstDash val="solid"/>
          </a:ln>
        </p:spPr>
      </p:sp>
      <p:sp>
        <p:nvSpPr>
          <p:cNvPr id="12" name="Text 8"/>
          <p:cNvSpPr/>
          <p:nvPr/>
        </p:nvSpPr>
        <p:spPr>
          <a:xfrm>
            <a:off x="785217" y="3971330"/>
            <a:ext cx="2160270"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Fragment Shaders</a:t>
            </a:r>
            <a:endParaRPr lang="en-US" sz="1701" dirty="0"/>
          </a:p>
        </p:txBody>
      </p:sp>
      <p:sp>
        <p:nvSpPr>
          <p:cNvPr id="13" name="Text 9"/>
          <p:cNvSpPr/>
          <p:nvPr/>
        </p:nvSpPr>
        <p:spPr>
          <a:xfrm>
            <a:off x="785217" y="4344829"/>
            <a:ext cx="7573566" cy="553164"/>
          </a:xfrm>
          <a:prstGeom prst="rect">
            <a:avLst/>
          </a:prstGeom>
          <a:noFill/>
          <a:ln/>
        </p:spPr>
        <p:txBody>
          <a:bodyPr wrap="squar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Shaders responsible for determining the color and other properties of each pixel in the rendered scene.</a:t>
            </a:r>
            <a:endParaRPr lang="en-US" sz="1361" dirty="0"/>
          </a:p>
        </p:txBody>
      </p:sp>
      <p:sp>
        <p:nvSpPr>
          <p:cNvPr id="14" name="Shape 10"/>
          <p:cNvSpPr/>
          <p:nvPr/>
        </p:nvSpPr>
        <p:spPr>
          <a:xfrm>
            <a:off x="604837" y="5251133"/>
            <a:ext cx="7934325" cy="1010841"/>
          </a:xfrm>
          <a:prstGeom prst="roundRect">
            <a:avLst>
              <a:gd name="adj" fmla="val 7694"/>
            </a:avLst>
          </a:prstGeom>
          <a:solidFill>
            <a:srgbClr val="110080"/>
          </a:solidFill>
          <a:ln w="7620">
            <a:solidFill>
              <a:srgbClr val="2A1999"/>
            </a:solidFill>
            <a:prstDash val="solid"/>
          </a:ln>
        </p:spPr>
      </p:sp>
      <p:sp>
        <p:nvSpPr>
          <p:cNvPr id="15" name="Text 11"/>
          <p:cNvSpPr/>
          <p:nvPr/>
        </p:nvSpPr>
        <p:spPr>
          <a:xfrm>
            <a:off x="785217" y="5431512"/>
            <a:ext cx="2160270"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Textures</a:t>
            </a:r>
            <a:endParaRPr lang="en-US" sz="1701" dirty="0"/>
          </a:p>
        </p:txBody>
      </p:sp>
      <p:sp>
        <p:nvSpPr>
          <p:cNvPr id="16" name="Text 12"/>
          <p:cNvSpPr/>
          <p:nvPr/>
        </p:nvSpPr>
        <p:spPr>
          <a:xfrm>
            <a:off x="785217" y="5805011"/>
            <a:ext cx="7573566" cy="276582"/>
          </a:xfrm>
          <a:prstGeom prst="rect">
            <a:avLst/>
          </a:prstGeom>
          <a:noFill/>
          <a:ln/>
        </p:spPr>
        <p:txBody>
          <a:bodyPr wrap="non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Images applied to surfaces of 3D objects, adding realism and detail to the scene.</a:t>
            </a:r>
            <a:endParaRPr lang="en-US" sz="1361" dirty="0"/>
          </a:p>
        </p:txBody>
      </p:sp>
      <p:sp>
        <p:nvSpPr>
          <p:cNvPr id="17" name="Shape 13"/>
          <p:cNvSpPr/>
          <p:nvPr/>
        </p:nvSpPr>
        <p:spPr>
          <a:xfrm>
            <a:off x="604837" y="6434733"/>
            <a:ext cx="7934325" cy="1010841"/>
          </a:xfrm>
          <a:prstGeom prst="roundRect">
            <a:avLst>
              <a:gd name="adj" fmla="val 7694"/>
            </a:avLst>
          </a:prstGeom>
          <a:solidFill>
            <a:srgbClr val="110080"/>
          </a:solidFill>
          <a:ln w="7620">
            <a:solidFill>
              <a:srgbClr val="2A1999"/>
            </a:solidFill>
            <a:prstDash val="solid"/>
          </a:ln>
        </p:spPr>
      </p:sp>
      <p:sp>
        <p:nvSpPr>
          <p:cNvPr id="18" name="Text 14"/>
          <p:cNvSpPr/>
          <p:nvPr/>
        </p:nvSpPr>
        <p:spPr>
          <a:xfrm>
            <a:off x="785217" y="6615113"/>
            <a:ext cx="2207419" cy="269915"/>
          </a:xfrm>
          <a:prstGeom prst="rect">
            <a:avLst/>
          </a:prstGeom>
          <a:noFill/>
          <a:ln/>
        </p:spPr>
        <p:txBody>
          <a:bodyPr wrap="none" rtlCol="0" anchor="t"/>
          <a:lstStyle/>
          <a:p>
            <a:pPr marL="0" indent="0">
              <a:lnSpc>
                <a:spcPts val="2126"/>
              </a:lnSpc>
              <a:buNone/>
            </a:pPr>
            <a:r>
              <a:rPr lang="en-US" sz="1701" b="1" kern="0" spc="-51" dirty="0">
                <a:solidFill>
                  <a:srgbClr val="E5E0DF"/>
                </a:solidFill>
                <a:latin typeface="Inter" pitchFamily="34" charset="0"/>
                <a:ea typeface="Inter" pitchFamily="34" charset="-122"/>
                <a:cs typeface="Inter" pitchFamily="34" charset="-120"/>
              </a:rPr>
              <a:t>Lighting and Shadows</a:t>
            </a:r>
            <a:endParaRPr lang="en-US" sz="1701" dirty="0"/>
          </a:p>
        </p:txBody>
      </p:sp>
      <p:sp>
        <p:nvSpPr>
          <p:cNvPr id="19" name="Text 15"/>
          <p:cNvSpPr/>
          <p:nvPr/>
        </p:nvSpPr>
        <p:spPr>
          <a:xfrm>
            <a:off x="785217" y="6988612"/>
            <a:ext cx="7573566" cy="276582"/>
          </a:xfrm>
          <a:prstGeom prst="rect">
            <a:avLst/>
          </a:prstGeom>
          <a:noFill/>
          <a:ln/>
        </p:spPr>
        <p:txBody>
          <a:bodyPr wrap="none" rtlCol="0" anchor="t"/>
          <a:lstStyle/>
          <a:p>
            <a:pPr marL="0" indent="0">
              <a:lnSpc>
                <a:spcPts val="2177"/>
              </a:lnSpc>
              <a:buNone/>
            </a:pPr>
            <a:r>
              <a:rPr lang="en-US" sz="1361" kern="0" spc="-27" dirty="0">
                <a:solidFill>
                  <a:srgbClr val="E5E0DF"/>
                </a:solidFill>
                <a:latin typeface="Inter" pitchFamily="34" charset="0"/>
                <a:ea typeface="Inter" pitchFamily="34" charset="-122"/>
                <a:cs typeface="Inter" pitchFamily="34" charset="-120"/>
              </a:rPr>
              <a:t>Techniques to simulate the interaction of light with objects, creating realistic visual effects.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67480" y="2709982"/>
            <a:ext cx="5039439" cy="2809518"/>
          </a:xfrm>
          <a:prstGeom prst="rect">
            <a:avLst/>
          </a:prstGeom>
        </p:spPr>
      </p:pic>
      <p:sp>
        <p:nvSpPr>
          <p:cNvPr id="6" name="Text 2"/>
          <p:cNvSpPr/>
          <p:nvPr/>
        </p:nvSpPr>
        <p:spPr>
          <a:xfrm>
            <a:off x="625435" y="891659"/>
            <a:ext cx="7893129" cy="1116806"/>
          </a:xfrm>
          <a:prstGeom prst="rect">
            <a:avLst/>
          </a:prstGeom>
          <a:noFill/>
          <a:ln/>
        </p:spPr>
        <p:txBody>
          <a:bodyPr wrap="square" rtlCol="0" anchor="t"/>
          <a:lstStyle/>
          <a:p>
            <a:pPr marL="0" indent="0">
              <a:lnSpc>
                <a:spcPts val="4397"/>
              </a:lnSpc>
              <a:buNone/>
            </a:pPr>
            <a:r>
              <a:rPr lang="en-US" sz="3518" b="1" kern="0" spc="-106" dirty="0">
                <a:solidFill>
                  <a:srgbClr val="FFFFFF"/>
                </a:solidFill>
                <a:latin typeface="Inter" pitchFamily="34" charset="0"/>
                <a:ea typeface="Inter" pitchFamily="34" charset="-122"/>
                <a:cs typeface="Inter" pitchFamily="34" charset="-120"/>
              </a:rPr>
              <a:t>Dynamics Environment and Day-Night Cycle</a:t>
            </a:r>
            <a:endParaRPr lang="en-US" sz="3518" dirty="0"/>
          </a:p>
        </p:txBody>
      </p:sp>
      <p:sp>
        <p:nvSpPr>
          <p:cNvPr id="7" name="Text 3"/>
          <p:cNvSpPr/>
          <p:nvPr/>
        </p:nvSpPr>
        <p:spPr>
          <a:xfrm>
            <a:off x="625435" y="2276475"/>
            <a:ext cx="7893129" cy="571738"/>
          </a:xfrm>
          <a:prstGeom prst="rect">
            <a:avLst/>
          </a:prstGeom>
          <a:noFill/>
          <a:ln/>
        </p:spPr>
        <p:txBody>
          <a:bodyPr wrap="square" rtlCol="0" anchor="t"/>
          <a:lstStyle/>
          <a:p>
            <a:pPr marL="0" indent="0">
              <a:lnSpc>
                <a:spcPts val="2251"/>
              </a:lnSpc>
              <a:buNone/>
            </a:pPr>
            <a:r>
              <a:rPr lang="en-US" sz="1407" kern="0" spc="-28" dirty="0">
                <a:solidFill>
                  <a:srgbClr val="E5E0DF"/>
                </a:solidFill>
                <a:latin typeface="Inter" pitchFamily="34" charset="0"/>
                <a:ea typeface="Inter" pitchFamily="34" charset="-122"/>
                <a:cs typeface="Inter" pitchFamily="34" charset="-120"/>
              </a:rPr>
              <a:t>Creating a dynamic environment is crucial for a convincing ship simulation. This includes simulating realistic weather effects and implementing a day-night cycle.</a:t>
            </a:r>
            <a:endParaRPr lang="en-US" sz="1407" dirty="0"/>
          </a:p>
        </p:txBody>
      </p:sp>
      <p:pic>
        <p:nvPicPr>
          <p:cNvPr id="8" name="Image 2" descr="preencoded.png"/>
          <p:cNvPicPr>
            <a:picLocks noChangeAspect="1"/>
          </p:cNvPicPr>
          <p:nvPr/>
        </p:nvPicPr>
        <p:blipFill>
          <a:blip r:embed="rId5"/>
          <a:stretch>
            <a:fillRect/>
          </a:stretch>
        </p:blipFill>
        <p:spPr>
          <a:xfrm>
            <a:off x="625435" y="3049191"/>
            <a:ext cx="893445" cy="1429583"/>
          </a:xfrm>
          <a:prstGeom prst="rect">
            <a:avLst/>
          </a:prstGeom>
        </p:spPr>
      </p:pic>
      <p:sp>
        <p:nvSpPr>
          <p:cNvPr id="9" name="Text 4"/>
          <p:cNvSpPr/>
          <p:nvPr/>
        </p:nvSpPr>
        <p:spPr>
          <a:xfrm>
            <a:off x="1786890" y="3227784"/>
            <a:ext cx="2233851" cy="279202"/>
          </a:xfrm>
          <a:prstGeom prst="rect">
            <a:avLst/>
          </a:prstGeom>
          <a:noFill/>
          <a:ln/>
        </p:spPr>
        <p:txBody>
          <a:bodyPr wrap="none" rtlCol="0" anchor="t"/>
          <a:lstStyle/>
          <a:p>
            <a:pPr marL="0" indent="0" algn="l">
              <a:lnSpc>
                <a:spcPts val="2199"/>
              </a:lnSpc>
              <a:buNone/>
            </a:pPr>
            <a:r>
              <a:rPr lang="en-US" sz="1759" b="1" kern="0" spc="-53" dirty="0">
                <a:solidFill>
                  <a:srgbClr val="E5E0DF"/>
                </a:solidFill>
                <a:latin typeface="Inter" pitchFamily="34" charset="0"/>
                <a:ea typeface="Inter" pitchFamily="34" charset="-122"/>
                <a:cs typeface="Inter" pitchFamily="34" charset="-120"/>
              </a:rPr>
              <a:t>Weather Simulation</a:t>
            </a:r>
            <a:endParaRPr lang="en-US" sz="1759" dirty="0"/>
          </a:p>
        </p:txBody>
      </p:sp>
      <p:sp>
        <p:nvSpPr>
          <p:cNvPr id="10" name="Text 5"/>
          <p:cNvSpPr/>
          <p:nvPr/>
        </p:nvSpPr>
        <p:spPr>
          <a:xfrm>
            <a:off x="1786890" y="3614142"/>
            <a:ext cx="6731675" cy="571738"/>
          </a:xfrm>
          <a:prstGeom prst="rect">
            <a:avLst/>
          </a:prstGeom>
          <a:noFill/>
          <a:ln/>
        </p:spPr>
        <p:txBody>
          <a:bodyPr wrap="square" rtlCol="0" anchor="t"/>
          <a:lstStyle/>
          <a:p>
            <a:pPr marL="0" indent="0" algn="l">
              <a:lnSpc>
                <a:spcPts val="2251"/>
              </a:lnSpc>
              <a:buNone/>
            </a:pPr>
            <a:r>
              <a:rPr lang="en-US" sz="1407" kern="0" spc="-28" dirty="0">
                <a:solidFill>
                  <a:srgbClr val="E5E0DF"/>
                </a:solidFill>
                <a:latin typeface="Inter" pitchFamily="34" charset="0"/>
                <a:ea typeface="Inter" pitchFamily="34" charset="-122"/>
                <a:cs typeface="Inter" pitchFamily="34" charset="-120"/>
              </a:rPr>
              <a:t>Includes wind, rain, waves, and other effects that dynamically affect the ship's movement and appearance.</a:t>
            </a:r>
            <a:endParaRPr lang="en-US" sz="1407" dirty="0"/>
          </a:p>
        </p:txBody>
      </p:sp>
      <p:pic>
        <p:nvPicPr>
          <p:cNvPr id="11" name="Image 3" descr="preencoded.png"/>
          <p:cNvPicPr>
            <a:picLocks noChangeAspect="1"/>
          </p:cNvPicPr>
          <p:nvPr/>
        </p:nvPicPr>
        <p:blipFill>
          <a:blip r:embed="rId6"/>
          <a:stretch>
            <a:fillRect/>
          </a:stretch>
        </p:blipFill>
        <p:spPr>
          <a:xfrm>
            <a:off x="625435" y="4478774"/>
            <a:ext cx="893445" cy="1429583"/>
          </a:xfrm>
          <a:prstGeom prst="rect">
            <a:avLst/>
          </a:prstGeom>
        </p:spPr>
      </p:pic>
      <p:sp>
        <p:nvSpPr>
          <p:cNvPr id="12" name="Text 6"/>
          <p:cNvSpPr/>
          <p:nvPr/>
        </p:nvSpPr>
        <p:spPr>
          <a:xfrm>
            <a:off x="1786890" y="4657368"/>
            <a:ext cx="2233851" cy="279202"/>
          </a:xfrm>
          <a:prstGeom prst="rect">
            <a:avLst/>
          </a:prstGeom>
          <a:noFill/>
          <a:ln/>
        </p:spPr>
        <p:txBody>
          <a:bodyPr wrap="none" rtlCol="0" anchor="t"/>
          <a:lstStyle/>
          <a:p>
            <a:pPr marL="0" indent="0" algn="l">
              <a:lnSpc>
                <a:spcPts val="2199"/>
              </a:lnSpc>
              <a:buNone/>
            </a:pPr>
            <a:r>
              <a:rPr lang="en-US" sz="1759" b="1" kern="0" spc="-53" dirty="0">
                <a:solidFill>
                  <a:srgbClr val="E5E0DF"/>
                </a:solidFill>
                <a:latin typeface="Inter" pitchFamily="34" charset="0"/>
                <a:ea typeface="Inter" pitchFamily="34" charset="-122"/>
                <a:cs typeface="Inter" pitchFamily="34" charset="-120"/>
              </a:rPr>
              <a:t>Day-Night Cycle</a:t>
            </a:r>
            <a:endParaRPr lang="en-US" sz="1759" dirty="0"/>
          </a:p>
        </p:txBody>
      </p:sp>
      <p:sp>
        <p:nvSpPr>
          <p:cNvPr id="13" name="Text 7"/>
          <p:cNvSpPr/>
          <p:nvPr/>
        </p:nvSpPr>
        <p:spPr>
          <a:xfrm>
            <a:off x="1786890" y="5043726"/>
            <a:ext cx="6731675" cy="571738"/>
          </a:xfrm>
          <a:prstGeom prst="rect">
            <a:avLst/>
          </a:prstGeom>
          <a:noFill/>
          <a:ln/>
        </p:spPr>
        <p:txBody>
          <a:bodyPr wrap="square" rtlCol="0" anchor="t"/>
          <a:lstStyle/>
          <a:p>
            <a:pPr marL="0" indent="0" algn="l">
              <a:lnSpc>
                <a:spcPts val="2251"/>
              </a:lnSpc>
              <a:buNone/>
            </a:pPr>
            <a:r>
              <a:rPr lang="en-US" sz="1407" kern="0" spc="-28" dirty="0">
                <a:solidFill>
                  <a:srgbClr val="E5E0DF"/>
                </a:solidFill>
                <a:latin typeface="Inter" pitchFamily="34" charset="0"/>
                <a:ea typeface="Inter" pitchFamily="34" charset="-122"/>
                <a:cs typeface="Inter" pitchFamily="34" charset="-120"/>
              </a:rPr>
              <a:t>Simulates the changing position of the sun and moon, affecting the lighting and appearance of the scene.</a:t>
            </a:r>
            <a:endParaRPr lang="en-US" sz="1407" dirty="0"/>
          </a:p>
        </p:txBody>
      </p:sp>
      <p:pic>
        <p:nvPicPr>
          <p:cNvPr id="14" name="Image 4" descr="preencoded.png"/>
          <p:cNvPicPr>
            <a:picLocks noChangeAspect="1"/>
          </p:cNvPicPr>
          <p:nvPr/>
        </p:nvPicPr>
        <p:blipFill>
          <a:blip r:embed="rId7"/>
          <a:stretch>
            <a:fillRect/>
          </a:stretch>
        </p:blipFill>
        <p:spPr>
          <a:xfrm>
            <a:off x="625435" y="5908358"/>
            <a:ext cx="893445" cy="1429583"/>
          </a:xfrm>
          <a:prstGeom prst="rect">
            <a:avLst/>
          </a:prstGeom>
        </p:spPr>
      </p:pic>
      <p:sp>
        <p:nvSpPr>
          <p:cNvPr id="15" name="Text 8"/>
          <p:cNvSpPr/>
          <p:nvPr/>
        </p:nvSpPr>
        <p:spPr>
          <a:xfrm>
            <a:off x="1786890" y="6086951"/>
            <a:ext cx="2233851" cy="279202"/>
          </a:xfrm>
          <a:prstGeom prst="rect">
            <a:avLst/>
          </a:prstGeom>
          <a:noFill/>
          <a:ln/>
        </p:spPr>
        <p:txBody>
          <a:bodyPr wrap="none" rtlCol="0" anchor="t"/>
          <a:lstStyle/>
          <a:p>
            <a:pPr marL="0" indent="0" algn="l">
              <a:lnSpc>
                <a:spcPts val="2199"/>
              </a:lnSpc>
              <a:buNone/>
            </a:pPr>
            <a:r>
              <a:rPr lang="en-US" sz="1759" b="1" kern="0" spc="-53" dirty="0">
                <a:solidFill>
                  <a:srgbClr val="E5E0DF"/>
                </a:solidFill>
                <a:latin typeface="Inter" pitchFamily="34" charset="0"/>
                <a:ea typeface="Inter" pitchFamily="34" charset="-122"/>
                <a:cs typeface="Inter" pitchFamily="34" charset="-120"/>
              </a:rPr>
              <a:t>Celestial Bodies</a:t>
            </a:r>
            <a:endParaRPr lang="en-US" sz="1759" dirty="0"/>
          </a:p>
        </p:txBody>
      </p:sp>
      <p:sp>
        <p:nvSpPr>
          <p:cNvPr id="16" name="Text 9"/>
          <p:cNvSpPr/>
          <p:nvPr/>
        </p:nvSpPr>
        <p:spPr>
          <a:xfrm>
            <a:off x="1786890" y="6473309"/>
            <a:ext cx="6731675" cy="571738"/>
          </a:xfrm>
          <a:prstGeom prst="rect">
            <a:avLst/>
          </a:prstGeom>
          <a:noFill/>
          <a:ln/>
        </p:spPr>
        <p:txBody>
          <a:bodyPr wrap="square" rtlCol="0" anchor="t"/>
          <a:lstStyle/>
          <a:p>
            <a:pPr marL="0" indent="0" algn="l">
              <a:lnSpc>
                <a:spcPts val="2251"/>
              </a:lnSpc>
              <a:buNone/>
            </a:pPr>
            <a:r>
              <a:rPr lang="en-US" sz="1407" kern="0" spc="-28" dirty="0">
                <a:solidFill>
                  <a:srgbClr val="E5E0DF"/>
                </a:solidFill>
                <a:latin typeface="Inter" pitchFamily="34" charset="0"/>
                <a:ea typeface="Inter" pitchFamily="34" charset="-122"/>
                <a:cs typeface="Inter" pitchFamily="34" charset="-120"/>
              </a:rPr>
              <a:t>Realistic depiction of the sun, moon, and stars, creating a more immersive and visually appealing experience.</a:t>
            </a:r>
            <a:endParaRPr lang="en-US" sz="140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47174" y="1618774"/>
            <a:ext cx="4992053" cy="4992053"/>
          </a:xfrm>
          <a:prstGeom prst="rect">
            <a:avLst/>
          </a:prstGeom>
        </p:spPr>
      </p:pic>
      <p:sp>
        <p:nvSpPr>
          <p:cNvPr id="6" name="Text 2"/>
          <p:cNvSpPr/>
          <p:nvPr/>
        </p:nvSpPr>
        <p:spPr>
          <a:xfrm>
            <a:off x="6178629" y="1016675"/>
            <a:ext cx="7759541" cy="1236107"/>
          </a:xfrm>
          <a:prstGeom prst="rect">
            <a:avLst/>
          </a:prstGeom>
          <a:noFill/>
          <a:ln/>
        </p:spPr>
        <p:txBody>
          <a:bodyPr wrap="square" rtlCol="0" anchor="t"/>
          <a:lstStyle/>
          <a:p>
            <a:pPr marL="0" indent="0">
              <a:lnSpc>
                <a:spcPts val="4867"/>
              </a:lnSpc>
              <a:buNone/>
            </a:pPr>
            <a:r>
              <a:rPr lang="en-US" sz="3894" b="1" kern="0" spc="-117" dirty="0">
                <a:solidFill>
                  <a:srgbClr val="FFFFFF"/>
                </a:solidFill>
                <a:latin typeface="Inter" pitchFamily="34" charset="0"/>
                <a:ea typeface="Inter" pitchFamily="34" charset="-122"/>
                <a:cs typeface="Inter" pitchFamily="34" charset="-120"/>
              </a:rPr>
              <a:t>System Requirements Specifications</a:t>
            </a:r>
            <a:endParaRPr lang="en-US" sz="3894" dirty="0"/>
          </a:p>
        </p:txBody>
      </p:sp>
      <p:sp>
        <p:nvSpPr>
          <p:cNvPr id="7" name="Text 3"/>
          <p:cNvSpPr/>
          <p:nvPr/>
        </p:nvSpPr>
        <p:spPr>
          <a:xfrm>
            <a:off x="6178629" y="2549485"/>
            <a:ext cx="7759541" cy="632698"/>
          </a:xfrm>
          <a:prstGeom prst="rect">
            <a:avLst/>
          </a:prstGeom>
          <a:noFill/>
          <a:ln/>
        </p:spPr>
        <p:txBody>
          <a:bodyPr wrap="square" rtlCol="0" anchor="t"/>
          <a:lstStyle/>
          <a:p>
            <a:pPr marL="0" indent="0">
              <a:lnSpc>
                <a:spcPts val="2492"/>
              </a:lnSpc>
              <a:buNone/>
            </a:pPr>
            <a:r>
              <a:rPr lang="en-US" sz="1558" kern="0" spc="-31" dirty="0">
                <a:solidFill>
                  <a:srgbClr val="E5E0DF"/>
                </a:solidFill>
                <a:latin typeface="Inter" pitchFamily="34" charset="0"/>
                <a:ea typeface="Inter" pitchFamily="34" charset="-122"/>
                <a:cs typeface="Inter" pitchFamily="34" charset="-120"/>
              </a:rPr>
              <a:t>This section outlines the minimum hardware and software requirements necessary for the simulation to run smoothly and deliver the desired performance.</a:t>
            </a:r>
            <a:endParaRPr lang="en-US" sz="1558" dirty="0"/>
          </a:p>
        </p:txBody>
      </p:sp>
      <p:sp>
        <p:nvSpPr>
          <p:cNvPr id="8" name="Shape 4"/>
          <p:cNvSpPr/>
          <p:nvPr/>
        </p:nvSpPr>
        <p:spPr>
          <a:xfrm>
            <a:off x="6178629" y="3404711"/>
            <a:ext cx="7759541" cy="3808095"/>
          </a:xfrm>
          <a:prstGeom prst="roundRect">
            <a:avLst>
              <a:gd name="adj" fmla="val 2337"/>
            </a:avLst>
          </a:prstGeom>
          <a:noFill/>
          <a:ln w="7620">
            <a:solidFill>
              <a:srgbClr val="FFFFFF">
                <a:alpha val="24000"/>
              </a:srgbClr>
            </a:solidFill>
            <a:prstDash val="solid"/>
          </a:ln>
        </p:spPr>
      </p:sp>
      <p:sp>
        <p:nvSpPr>
          <p:cNvPr id="9" name="Shape 5"/>
          <p:cNvSpPr/>
          <p:nvPr/>
        </p:nvSpPr>
        <p:spPr>
          <a:xfrm>
            <a:off x="6186249" y="3412331"/>
            <a:ext cx="7744301" cy="885111"/>
          </a:xfrm>
          <a:prstGeom prst="rect">
            <a:avLst/>
          </a:prstGeom>
          <a:solidFill>
            <a:srgbClr val="FFFFFF">
              <a:alpha val="4000"/>
            </a:srgbClr>
          </a:solidFill>
          <a:ln/>
        </p:spPr>
      </p:sp>
      <p:sp>
        <p:nvSpPr>
          <p:cNvPr id="10" name="Text 6"/>
          <p:cNvSpPr/>
          <p:nvPr/>
        </p:nvSpPr>
        <p:spPr>
          <a:xfrm>
            <a:off x="6384012" y="3538538"/>
            <a:ext cx="3472815" cy="316349"/>
          </a:xfrm>
          <a:prstGeom prst="rect">
            <a:avLst/>
          </a:prstGeom>
          <a:noFill/>
          <a:ln/>
        </p:spPr>
        <p:txBody>
          <a:bodyPr wrap="none" rtlCol="0" anchor="t"/>
          <a:lstStyle/>
          <a:p>
            <a:pPr marL="0" indent="0">
              <a:lnSpc>
                <a:spcPts val="2492"/>
              </a:lnSpc>
              <a:buNone/>
            </a:pPr>
            <a:r>
              <a:rPr lang="en-US" sz="1558" kern="0" spc="-31" dirty="0">
                <a:solidFill>
                  <a:srgbClr val="E5E0DF"/>
                </a:solidFill>
                <a:latin typeface="Inter" pitchFamily="34" charset="0"/>
                <a:ea typeface="Inter" pitchFamily="34" charset="-122"/>
                <a:cs typeface="Inter" pitchFamily="34" charset="-120"/>
              </a:rPr>
              <a:t>Operating System</a:t>
            </a:r>
            <a:endParaRPr lang="en-US" sz="1558" dirty="0"/>
          </a:p>
        </p:txBody>
      </p:sp>
      <p:sp>
        <p:nvSpPr>
          <p:cNvPr id="11" name="Text 7"/>
          <p:cNvSpPr/>
          <p:nvPr/>
        </p:nvSpPr>
        <p:spPr>
          <a:xfrm>
            <a:off x="10259973" y="3538538"/>
            <a:ext cx="3472815" cy="632698"/>
          </a:xfrm>
          <a:prstGeom prst="rect">
            <a:avLst/>
          </a:prstGeom>
          <a:noFill/>
          <a:ln/>
        </p:spPr>
        <p:txBody>
          <a:bodyPr wrap="square" rtlCol="0" anchor="t"/>
          <a:lstStyle/>
          <a:p>
            <a:pPr marL="0" indent="0">
              <a:lnSpc>
                <a:spcPts val="2492"/>
              </a:lnSpc>
              <a:buNone/>
            </a:pPr>
            <a:r>
              <a:rPr lang="en-US" sz="1558" kern="0" spc="-31" dirty="0">
                <a:solidFill>
                  <a:srgbClr val="E5E0DF"/>
                </a:solidFill>
                <a:latin typeface="Inter" pitchFamily="34" charset="0"/>
                <a:ea typeface="Inter" pitchFamily="34" charset="-122"/>
                <a:cs typeface="Inter" pitchFamily="34" charset="-120"/>
              </a:rPr>
              <a:t>Windows 10/11, macOS 10.15+, Linux (Ubuntu/Debian)</a:t>
            </a:r>
            <a:endParaRPr lang="en-US" sz="1558" dirty="0"/>
          </a:p>
        </p:txBody>
      </p:sp>
      <p:sp>
        <p:nvSpPr>
          <p:cNvPr id="12" name="Shape 8"/>
          <p:cNvSpPr/>
          <p:nvPr/>
        </p:nvSpPr>
        <p:spPr>
          <a:xfrm>
            <a:off x="6186249" y="4297442"/>
            <a:ext cx="7744301" cy="885111"/>
          </a:xfrm>
          <a:prstGeom prst="rect">
            <a:avLst/>
          </a:prstGeom>
          <a:solidFill>
            <a:srgbClr val="000000">
              <a:alpha val="4000"/>
            </a:srgbClr>
          </a:solidFill>
          <a:ln/>
        </p:spPr>
      </p:sp>
      <p:sp>
        <p:nvSpPr>
          <p:cNvPr id="13" name="Text 9"/>
          <p:cNvSpPr/>
          <p:nvPr/>
        </p:nvSpPr>
        <p:spPr>
          <a:xfrm>
            <a:off x="6384012" y="4423648"/>
            <a:ext cx="3472815" cy="316349"/>
          </a:xfrm>
          <a:prstGeom prst="rect">
            <a:avLst/>
          </a:prstGeom>
          <a:noFill/>
          <a:ln/>
        </p:spPr>
        <p:txBody>
          <a:bodyPr wrap="none" rtlCol="0" anchor="t"/>
          <a:lstStyle/>
          <a:p>
            <a:pPr marL="0" indent="0">
              <a:lnSpc>
                <a:spcPts val="2492"/>
              </a:lnSpc>
              <a:buNone/>
            </a:pPr>
            <a:r>
              <a:rPr lang="en-US" sz="1558" kern="0" spc="-31" dirty="0">
                <a:solidFill>
                  <a:srgbClr val="E5E0DF"/>
                </a:solidFill>
                <a:latin typeface="Inter" pitchFamily="34" charset="0"/>
                <a:ea typeface="Inter" pitchFamily="34" charset="-122"/>
                <a:cs typeface="Inter" pitchFamily="34" charset="-120"/>
              </a:rPr>
              <a:t>Processor</a:t>
            </a:r>
            <a:endParaRPr lang="en-US" sz="1558" dirty="0"/>
          </a:p>
        </p:txBody>
      </p:sp>
      <p:sp>
        <p:nvSpPr>
          <p:cNvPr id="14" name="Text 10"/>
          <p:cNvSpPr/>
          <p:nvPr/>
        </p:nvSpPr>
        <p:spPr>
          <a:xfrm>
            <a:off x="10259973" y="4423648"/>
            <a:ext cx="3472815" cy="632698"/>
          </a:xfrm>
          <a:prstGeom prst="rect">
            <a:avLst/>
          </a:prstGeom>
          <a:noFill/>
          <a:ln/>
        </p:spPr>
        <p:txBody>
          <a:bodyPr wrap="square" rtlCol="0" anchor="t"/>
          <a:lstStyle/>
          <a:p>
            <a:pPr marL="0" indent="0">
              <a:lnSpc>
                <a:spcPts val="2492"/>
              </a:lnSpc>
              <a:buNone/>
            </a:pPr>
            <a:r>
              <a:rPr lang="en-US" sz="1558" kern="0" spc="-31" dirty="0">
                <a:solidFill>
                  <a:srgbClr val="E5E0DF"/>
                </a:solidFill>
                <a:latin typeface="Inter" pitchFamily="34" charset="0"/>
                <a:ea typeface="Inter" pitchFamily="34" charset="-122"/>
                <a:cs typeface="Inter" pitchFamily="34" charset="-120"/>
              </a:rPr>
              <a:t>Intel Core i5 or AMD Ryzen 5 equivalent</a:t>
            </a:r>
            <a:endParaRPr lang="en-US" sz="1558" dirty="0"/>
          </a:p>
        </p:txBody>
      </p:sp>
      <p:sp>
        <p:nvSpPr>
          <p:cNvPr id="15" name="Shape 11"/>
          <p:cNvSpPr/>
          <p:nvPr/>
        </p:nvSpPr>
        <p:spPr>
          <a:xfrm>
            <a:off x="6186249" y="5182553"/>
            <a:ext cx="7744301" cy="568762"/>
          </a:xfrm>
          <a:prstGeom prst="rect">
            <a:avLst/>
          </a:prstGeom>
          <a:solidFill>
            <a:srgbClr val="FFFFFF">
              <a:alpha val="4000"/>
            </a:srgbClr>
          </a:solidFill>
          <a:ln/>
        </p:spPr>
      </p:sp>
      <p:sp>
        <p:nvSpPr>
          <p:cNvPr id="16" name="Text 12"/>
          <p:cNvSpPr/>
          <p:nvPr/>
        </p:nvSpPr>
        <p:spPr>
          <a:xfrm>
            <a:off x="6384012" y="5308759"/>
            <a:ext cx="3472815" cy="316349"/>
          </a:xfrm>
          <a:prstGeom prst="rect">
            <a:avLst/>
          </a:prstGeom>
          <a:noFill/>
          <a:ln/>
        </p:spPr>
        <p:txBody>
          <a:bodyPr wrap="none" rtlCol="0" anchor="t"/>
          <a:lstStyle/>
          <a:p>
            <a:pPr marL="0" indent="0">
              <a:lnSpc>
                <a:spcPts val="2492"/>
              </a:lnSpc>
              <a:buNone/>
            </a:pPr>
            <a:r>
              <a:rPr lang="en-US" sz="1558" kern="0" spc="-31" dirty="0">
                <a:solidFill>
                  <a:srgbClr val="E5E0DF"/>
                </a:solidFill>
                <a:latin typeface="Inter" pitchFamily="34" charset="0"/>
                <a:ea typeface="Inter" pitchFamily="34" charset="-122"/>
                <a:cs typeface="Inter" pitchFamily="34" charset="-120"/>
              </a:rPr>
              <a:t>Memory</a:t>
            </a:r>
            <a:endParaRPr lang="en-US" sz="1558" dirty="0"/>
          </a:p>
        </p:txBody>
      </p:sp>
      <p:sp>
        <p:nvSpPr>
          <p:cNvPr id="17" name="Text 13"/>
          <p:cNvSpPr/>
          <p:nvPr/>
        </p:nvSpPr>
        <p:spPr>
          <a:xfrm>
            <a:off x="10259973" y="5308759"/>
            <a:ext cx="3472815" cy="316349"/>
          </a:xfrm>
          <a:prstGeom prst="rect">
            <a:avLst/>
          </a:prstGeom>
          <a:noFill/>
          <a:ln/>
        </p:spPr>
        <p:txBody>
          <a:bodyPr wrap="none" rtlCol="0" anchor="t"/>
          <a:lstStyle/>
          <a:p>
            <a:pPr marL="0" indent="0">
              <a:lnSpc>
                <a:spcPts val="2492"/>
              </a:lnSpc>
              <a:buNone/>
            </a:pPr>
            <a:r>
              <a:rPr lang="en-US" sz="1558" kern="0" spc="-31" dirty="0">
                <a:solidFill>
                  <a:srgbClr val="E5E0DF"/>
                </a:solidFill>
                <a:latin typeface="Inter" pitchFamily="34" charset="0"/>
                <a:ea typeface="Inter" pitchFamily="34" charset="-122"/>
                <a:cs typeface="Inter" pitchFamily="34" charset="-120"/>
              </a:rPr>
              <a:t>8GB RAM</a:t>
            </a:r>
            <a:endParaRPr lang="en-US" sz="1558" dirty="0"/>
          </a:p>
        </p:txBody>
      </p:sp>
      <p:sp>
        <p:nvSpPr>
          <p:cNvPr id="18" name="Shape 14"/>
          <p:cNvSpPr/>
          <p:nvPr/>
        </p:nvSpPr>
        <p:spPr>
          <a:xfrm>
            <a:off x="6186249" y="5751314"/>
            <a:ext cx="7744301" cy="885111"/>
          </a:xfrm>
          <a:prstGeom prst="rect">
            <a:avLst/>
          </a:prstGeom>
          <a:solidFill>
            <a:srgbClr val="000000">
              <a:alpha val="4000"/>
            </a:srgbClr>
          </a:solidFill>
          <a:ln/>
        </p:spPr>
      </p:sp>
      <p:sp>
        <p:nvSpPr>
          <p:cNvPr id="19" name="Text 15"/>
          <p:cNvSpPr/>
          <p:nvPr/>
        </p:nvSpPr>
        <p:spPr>
          <a:xfrm>
            <a:off x="6384012" y="5877520"/>
            <a:ext cx="3472815" cy="316349"/>
          </a:xfrm>
          <a:prstGeom prst="rect">
            <a:avLst/>
          </a:prstGeom>
          <a:noFill/>
          <a:ln/>
        </p:spPr>
        <p:txBody>
          <a:bodyPr wrap="none" rtlCol="0" anchor="t"/>
          <a:lstStyle/>
          <a:p>
            <a:pPr marL="0" indent="0">
              <a:lnSpc>
                <a:spcPts val="2492"/>
              </a:lnSpc>
              <a:buNone/>
            </a:pPr>
            <a:r>
              <a:rPr lang="en-US" sz="1558" kern="0" spc="-31" dirty="0">
                <a:solidFill>
                  <a:srgbClr val="E5E0DF"/>
                </a:solidFill>
                <a:latin typeface="Inter" pitchFamily="34" charset="0"/>
                <a:ea typeface="Inter" pitchFamily="34" charset="-122"/>
                <a:cs typeface="Inter" pitchFamily="34" charset="-120"/>
              </a:rPr>
              <a:t>Graphics Card</a:t>
            </a:r>
            <a:endParaRPr lang="en-US" sz="1558" dirty="0"/>
          </a:p>
        </p:txBody>
      </p:sp>
      <p:sp>
        <p:nvSpPr>
          <p:cNvPr id="20" name="Text 16"/>
          <p:cNvSpPr/>
          <p:nvPr/>
        </p:nvSpPr>
        <p:spPr>
          <a:xfrm>
            <a:off x="10259973" y="5877520"/>
            <a:ext cx="3472815" cy="632698"/>
          </a:xfrm>
          <a:prstGeom prst="rect">
            <a:avLst/>
          </a:prstGeom>
          <a:noFill/>
          <a:ln/>
        </p:spPr>
        <p:txBody>
          <a:bodyPr wrap="square" rtlCol="0" anchor="t"/>
          <a:lstStyle/>
          <a:p>
            <a:pPr marL="0" indent="0">
              <a:lnSpc>
                <a:spcPts val="2492"/>
              </a:lnSpc>
              <a:buNone/>
            </a:pPr>
            <a:r>
              <a:rPr lang="en-US" sz="1558" kern="0" spc="-31" dirty="0">
                <a:solidFill>
                  <a:srgbClr val="E5E0DF"/>
                </a:solidFill>
                <a:latin typeface="Inter" pitchFamily="34" charset="0"/>
                <a:ea typeface="Inter" pitchFamily="34" charset="-122"/>
                <a:cs typeface="Inter" pitchFamily="34" charset="-120"/>
              </a:rPr>
              <a:t>NVIDIA GeForce GTX 1060 or AMD Radeon RX 580 equivalent</a:t>
            </a:r>
            <a:endParaRPr lang="en-US" sz="1558" dirty="0"/>
          </a:p>
        </p:txBody>
      </p:sp>
      <p:sp>
        <p:nvSpPr>
          <p:cNvPr id="21" name="Shape 17"/>
          <p:cNvSpPr/>
          <p:nvPr/>
        </p:nvSpPr>
        <p:spPr>
          <a:xfrm>
            <a:off x="6186249" y="6636425"/>
            <a:ext cx="7744301" cy="568762"/>
          </a:xfrm>
          <a:prstGeom prst="rect">
            <a:avLst/>
          </a:prstGeom>
          <a:solidFill>
            <a:srgbClr val="FFFFFF">
              <a:alpha val="4000"/>
            </a:srgbClr>
          </a:solidFill>
          <a:ln/>
        </p:spPr>
      </p:sp>
      <p:sp>
        <p:nvSpPr>
          <p:cNvPr id="22" name="Text 18"/>
          <p:cNvSpPr/>
          <p:nvPr/>
        </p:nvSpPr>
        <p:spPr>
          <a:xfrm>
            <a:off x="6384012" y="6762631"/>
            <a:ext cx="3472815" cy="316349"/>
          </a:xfrm>
          <a:prstGeom prst="rect">
            <a:avLst/>
          </a:prstGeom>
          <a:noFill/>
          <a:ln/>
        </p:spPr>
        <p:txBody>
          <a:bodyPr wrap="none" rtlCol="0" anchor="t"/>
          <a:lstStyle/>
          <a:p>
            <a:pPr marL="0" indent="0">
              <a:lnSpc>
                <a:spcPts val="2492"/>
              </a:lnSpc>
              <a:buNone/>
            </a:pPr>
            <a:r>
              <a:rPr lang="en-US" sz="1558" kern="0" spc="-31" dirty="0">
                <a:solidFill>
                  <a:srgbClr val="E5E0DF"/>
                </a:solidFill>
                <a:latin typeface="Inter" pitchFamily="34" charset="0"/>
                <a:ea typeface="Inter" pitchFamily="34" charset="-122"/>
                <a:cs typeface="Inter" pitchFamily="34" charset="-120"/>
              </a:rPr>
              <a:t>Storage</a:t>
            </a:r>
            <a:endParaRPr lang="en-US" sz="1558" dirty="0"/>
          </a:p>
        </p:txBody>
      </p:sp>
      <p:sp>
        <p:nvSpPr>
          <p:cNvPr id="23" name="Text 19"/>
          <p:cNvSpPr/>
          <p:nvPr/>
        </p:nvSpPr>
        <p:spPr>
          <a:xfrm>
            <a:off x="10259973" y="6762631"/>
            <a:ext cx="3472815" cy="316349"/>
          </a:xfrm>
          <a:prstGeom prst="rect">
            <a:avLst/>
          </a:prstGeom>
          <a:noFill/>
          <a:ln/>
        </p:spPr>
        <p:txBody>
          <a:bodyPr wrap="none" rtlCol="0" anchor="t"/>
          <a:lstStyle/>
          <a:p>
            <a:pPr marL="0" indent="0">
              <a:lnSpc>
                <a:spcPts val="2492"/>
              </a:lnSpc>
              <a:buNone/>
            </a:pPr>
            <a:r>
              <a:rPr lang="en-US" sz="1558" kern="0" spc="-31" dirty="0">
                <a:solidFill>
                  <a:srgbClr val="E5E0DF"/>
                </a:solidFill>
                <a:latin typeface="Inter" pitchFamily="34" charset="0"/>
                <a:ea typeface="Inter" pitchFamily="34" charset="-122"/>
                <a:cs typeface="Inter" pitchFamily="34" charset="-120"/>
              </a:rPr>
              <a:t>100GB available disk space</a:t>
            </a:r>
            <a:endParaRPr lang="en-US" sz="155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1293</Words>
  <Application>Microsoft Office PowerPoint</Application>
  <PresentationFormat>Custom</PresentationFormat>
  <Paragraphs>144</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Inter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Manju M K</cp:lastModifiedBy>
  <cp:revision>3</cp:revision>
  <dcterms:created xsi:type="dcterms:W3CDTF">2024-07-02T15:56:46Z</dcterms:created>
  <dcterms:modified xsi:type="dcterms:W3CDTF">2024-07-02T16:35:41Z</dcterms:modified>
</cp:coreProperties>
</file>